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2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20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70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33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4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79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5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36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11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16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04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00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A8C1-A003-44F8-86BB-34B5C842EC54}" type="datetimeFigureOut">
              <a:rPr lang="en-GB" smtClean="0"/>
              <a:t>16/07/2014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51681-7903-4EF8-B760-BC5E59D1C35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710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7068" y="116632"/>
            <a:ext cx="8655411" cy="5256584"/>
          </a:xfrm>
          <a:prstGeom prst="roundRect">
            <a:avLst/>
          </a:prstGeom>
          <a:solidFill>
            <a:schemeClr val="tx1"/>
          </a:solidFill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y-GB" sz="1200" dirty="0" smtClean="0">
              <a:solidFill>
                <a:schemeClr val="bg1"/>
              </a:solidFill>
            </a:endParaRPr>
          </a:p>
          <a:p>
            <a:endParaRPr lang="cy-GB" sz="1200" dirty="0">
              <a:solidFill>
                <a:srgbClr val="FFFFFF"/>
              </a:solidFill>
            </a:endParaRPr>
          </a:p>
          <a:p>
            <a:endParaRPr lang="cy-GB" sz="1200" dirty="0" smtClean="0">
              <a:solidFill>
                <a:schemeClr val="bg1"/>
              </a:solidFill>
            </a:endParaRPr>
          </a:p>
          <a:p>
            <a:endParaRPr lang="cy-GB" sz="1200" dirty="0">
              <a:solidFill>
                <a:schemeClr val="bg1"/>
              </a:solidFill>
            </a:endParaRPr>
          </a:p>
          <a:p>
            <a:endParaRPr lang="cy-GB" sz="1200" dirty="0" smtClean="0">
              <a:solidFill>
                <a:schemeClr val="bg1"/>
              </a:solidFill>
            </a:endParaRPr>
          </a:p>
          <a:p>
            <a:endParaRPr lang="cy-GB" sz="1200" dirty="0">
              <a:solidFill>
                <a:schemeClr val="bg1"/>
              </a:solidFill>
            </a:endParaRPr>
          </a:p>
          <a:p>
            <a:endParaRPr lang="cy-GB" sz="1200" dirty="0" smtClean="0">
              <a:solidFill>
                <a:schemeClr val="bg1"/>
              </a:solidFill>
            </a:endParaRPr>
          </a:p>
          <a:p>
            <a:endParaRPr lang="cy-GB" sz="1200" dirty="0" smtClean="0">
              <a:solidFill>
                <a:schemeClr val="bg1"/>
              </a:solidFill>
            </a:endParaRPr>
          </a:p>
          <a:p>
            <a:endParaRPr lang="en-GB" sz="1200" dirty="0" smtClean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 smtClean="0">
              <a:solidFill>
                <a:schemeClr val="bg1"/>
              </a:solidFill>
            </a:endParaRPr>
          </a:p>
          <a:p>
            <a:pPr algn="ctr"/>
            <a:endParaRPr lang="en-GB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The Real Business Challenge for Modern Language Learners</a:t>
            </a:r>
          </a:p>
          <a:p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Coca-Cola Enterprises Ltd. (CCE)'s award- winning national </a:t>
            </a:r>
            <a:r>
              <a:rPr lang="en-GB" sz="1200" dirty="0">
                <a:solidFill>
                  <a:schemeClr val="bg1"/>
                </a:solidFill>
              </a:rPr>
              <a:t>enterprise competition </a:t>
            </a:r>
            <a:r>
              <a:rPr lang="en-GB" sz="1200" dirty="0" smtClean="0">
                <a:solidFill>
                  <a:schemeClr val="bg1"/>
                </a:solidFill>
              </a:rPr>
              <a:t> The Real Business Challenge (RBC), has now been adapted as a challenge for students learning French, Spanish or German and a modern language version of the programme is being piloted in East Anglia.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The RBC for Modern Languages, developed by CCE in collaboration with Routes Into Languages East,  offers your </a:t>
            </a:r>
            <a:r>
              <a:rPr lang="en-GB" sz="1200" dirty="0">
                <a:solidFill>
                  <a:schemeClr val="bg1"/>
                </a:solidFill>
              </a:rPr>
              <a:t>students </a:t>
            </a:r>
            <a:r>
              <a:rPr lang="en-GB" sz="1200" dirty="0" smtClean="0">
                <a:solidFill>
                  <a:schemeClr val="bg1"/>
                </a:solidFill>
              </a:rPr>
              <a:t>the unique chance of working </a:t>
            </a:r>
            <a:r>
              <a:rPr lang="en-GB" sz="1200" dirty="0">
                <a:solidFill>
                  <a:schemeClr val="bg1"/>
                </a:solidFill>
              </a:rPr>
              <a:t>on a live project with business mentors from one of the world’s leading </a:t>
            </a:r>
            <a:r>
              <a:rPr lang="en-GB" sz="1200" dirty="0" smtClean="0">
                <a:solidFill>
                  <a:schemeClr val="bg1"/>
                </a:solidFill>
              </a:rPr>
              <a:t>brands and, in doing so, practising another language and developing an even broader range of skills for greater employability.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>
                <a:solidFill>
                  <a:schemeClr val="bg1"/>
                </a:solidFill>
              </a:rPr>
              <a:t>The </a:t>
            </a:r>
            <a:r>
              <a:rPr lang="en-GB" sz="1200" dirty="0" smtClean="0">
                <a:solidFill>
                  <a:schemeClr val="bg1"/>
                </a:solidFill>
              </a:rPr>
              <a:t>programme is free and ready for you to run now. It </a:t>
            </a:r>
            <a:r>
              <a:rPr lang="en-GB" sz="1200" dirty="0">
                <a:solidFill>
                  <a:schemeClr val="bg1"/>
                </a:solidFill>
              </a:rPr>
              <a:t>is aimed at students who are in Year </a:t>
            </a:r>
            <a:r>
              <a:rPr lang="en-GB" sz="1200" dirty="0" smtClean="0">
                <a:solidFill>
                  <a:schemeClr val="bg1"/>
                </a:solidFill>
              </a:rPr>
              <a:t>9 or10 over </a:t>
            </a:r>
            <a:r>
              <a:rPr lang="en-GB" sz="1200" dirty="0">
                <a:solidFill>
                  <a:schemeClr val="bg1"/>
                </a:solidFill>
              </a:rPr>
              <a:t>the </a:t>
            </a:r>
            <a:r>
              <a:rPr lang="en-GB" sz="1200" dirty="0" smtClean="0">
                <a:solidFill>
                  <a:schemeClr val="bg1"/>
                </a:solidFill>
              </a:rPr>
              <a:t>2014/15 academic year and is </a:t>
            </a:r>
            <a:r>
              <a:rPr lang="en-GB" sz="1200" dirty="0">
                <a:solidFill>
                  <a:schemeClr val="bg1"/>
                </a:solidFill>
              </a:rPr>
              <a:t>an exciting business challenge that is linked to the curriculum and supports schools in embedding enterprise </a:t>
            </a:r>
            <a:r>
              <a:rPr lang="en-GB" sz="1200" dirty="0" smtClean="0">
                <a:solidFill>
                  <a:schemeClr val="bg1"/>
                </a:solidFill>
              </a:rPr>
              <a:t>education. </a:t>
            </a:r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Above all, the </a:t>
            </a:r>
            <a:r>
              <a:rPr lang="en-GB" sz="1200" dirty="0">
                <a:solidFill>
                  <a:schemeClr val="bg1"/>
                </a:solidFill>
              </a:rPr>
              <a:t>challenge is </a:t>
            </a:r>
            <a:r>
              <a:rPr lang="en-GB" sz="1200" dirty="0" smtClean="0">
                <a:solidFill>
                  <a:schemeClr val="bg1"/>
                </a:solidFill>
              </a:rPr>
              <a:t>fun, engaging and helps </a:t>
            </a:r>
            <a:r>
              <a:rPr lang="en-GB" sz="1200" dirty="0">
                <a:solidFill>
                  <a:schemeClr val="bg1"/>
                </a:solidFill>
              </a:rPr>
              <a:t>learners develop a range of skills that should give them a competitive edge in today’s job </a:t>
            </a:r>
            <a:r>
              <a:rPr lang="en-GB" sz="1200" dirty="0" smtClean="0">
                <a:solidFill>
                  <a:schemeClr val="bg1"/>
                </a:solidFill>
              </a:rPr>
              <a:t>market – none more so than the ability to use a modern foreign language. </a:t>
            </a:r>
            <a:endParaRPr lang="cy-GB" sz="1200" dirty="0">
              <a:solidFill>
                <a:schemeClr val="bg1"/>
              </a:solidFill>
            </a:endParaRPr>
          </a:p>
          <a:p>
            <a:endParaRPr lang="cy-GB" dirty="0" smtClean="0">
              <a:solidFill>
                <a:schemeClr val="bg1"/>
              </a:solidFill>
            </a:endParaRPr>
          </a:p>
          <a:p>
            <a:pPr algn="ctr"/>
            <a:endParaRPr lang="cy-GB" dirty="0">
              <a:solidFill>
                <a:schemeClr val="bg1"/>
              </a:solidFill>
            </a:endParaRPr>
          </a:p>
          <a:p>
            <a:pPr algn="ctr"/>
            <a:endParaRPr lang="cy-GB" sz="14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48" y="508334"/>
            <a:ext cx="780097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83568" y="4982313"/>
            <a:ext cx="2376264" cy="936104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 unique opportunity to work with a global brand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11859" y="5000420"/>
            <a:ext cx="2376264" cy="936104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Free to enter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40152" y="5013176"/>
            <a:ext cx="2376264" cy="936104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Supports the teaching of French, Spanish and German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6172153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Register </a:t>
            </a:r>
            <a:r>
              <a:rPr lang="en-GB" sz="2000" b="1" smtClean="0"/>
              <a:t>here: https</a:t>
            </a:r>
            <a:r>
              <a:rPr lang="en-GB" sz="2000" b="1" dirty="0"/>
              <a:t>://</a:t>
            </a:r>
            <a:r>
              <a:rPr lang="en-GB" sz="2000" b="1" dirty="0" err="1"/>
              <a:t>www.routesintolanguages.ac.uk</a:t>
            </a:r>
            <a:r>
              <a:rPr lang="en-GB" sz="2000" b="1" dirty="0"/>
              <a:t>/east/activity/3392</a:t>
            </a:r>
            <a:endParaRPr lang="en-GB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6365417" y="701764"/>
            <a:ext cx="2232248" cy="1387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921" y="482868"/>
            <a:ext cx="1889240" cy="169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3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250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Coca-Cola Enterprises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Muirhead</dc:creator>
  <cp:lastModifiedBy>Vice Chancellor </cp:lastModifiedBy>
  <cp:revision>9</cp:revision>
  <dcterms:created xsi:type="dcterms:W3CDTF">2013-09-12T06:22:55Z</dcterms:created>
  <dcterms:modified xsi:type="dcterms:W3CDTF">2014-07-16T09:58:04Z</dcterms:modified>
</cp:coreProperties>
</file>