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9" r:id="rId2"/>
    <p:sldId id="323" r:id="rId3"/>
    <p:sldId id="332" r:id="rId4"/>
    <p:sldId id="333" r:id="rId5"/>
    <p:sldId id="330" r:id="rId6"/>
    <p:sldId id="331" r:id="rId7"/>
    <p:sldId id="336" r:id="rId8"/>
    <p:sldId id="335" r:id="rId9"/>
    <p:sldId id="334" r:id="rId1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2E3192"/>
    <a:srgbClr val="5B57A6"/>
    <a:srgbClr val="008EB0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11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0B1C26-F924-43E7-B7E8-D79817D874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4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F22B3F-FEA8-4EDF-8780-A36BEF0DD9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919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7E84E4-9007-4037-92D6-C9E97ED85490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08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C39AAB-3CBE-4503-9F31-45A9EC259153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089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C39AAB-3CBE-4503-9F31-45A9EC259153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62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C39AAB-3CBE-4503-9F31-45A9EC259153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87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C39AAB-3CBE-4503-9F31-45A9EC259153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87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C39AAB-3CBE-4503-9F31-45A9EC259153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62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C39AAB-3CBE-4503-9F31-45A9EC259153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62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C39AAB-3CBE-4503-9F31-45A9EC259153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62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2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30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9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00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4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28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8" name="Picture 7" descr="routes_into_languag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45125"/>
            <a:ext cx="149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5B57A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B57A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B57A6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turelearn.com/courses/cultural-studi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1052736"/>
            <a:ext cx="6012160" cy="2663602"/>
          </a:xfrm>
        </p:spPr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dirty="0" err="1" smtClean="0"/>
              <a:t>Upfest</a:t>
            </a:r>
            <a:r>
              <a:rPr lang="en-GB" sz="2800" dirty="0" smtClean="0"/>
              <a:t>/ Berlin Wall project and the </a:t>
            </a:r>
            <a:r>
              <a:rPr lang="en-GB" sz="2800" dirty="0"/>
              <a:t>MOOC </a:t>
            </a:r>
            <a:r>
              <a:rPr lang="en-GB" sz="2800" dirty="0" smtClean="0"/>
              <a:t>“</a:t>
            </a:r>
            <a:r>
              <a:rPr lang="en-GB" sz="2800" dirty="0"/>
              <a:t>Cultural Studies and Modern </a:t>
            </a:r>
            <a:r>
              <a:rPr lang="en-GB" sz="2800" dirty="0" smtClean="0"/>
              <a:t>Languages”</a:t>
            </a:r>
            <a:endParaRPr lang="en-GB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65625"/>
            <a:ext cx="5761038" cy="16065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Fiona </a:t>
            </a:r>
            <a:r>
              <a:rPr lang="en-GB" altLang="en-US" sz="2400" dirty="0" err="1" smtClean="0">
                <a:ea typeface="ＭＳ Ｐゴシック" panose="020B0600070205080204" pitchFamily="34" charset="-128"/>
              </a:rPr>
              <a:t>Malkin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(</a:t>
            </a:r>
            <a:r>
              <a:rPr lang="en-GB" altLang="en-US" sz="2400" dirty="0" err="1" smtClean="0">
                <a:ea typeface="ＭＳ Ｐゴシック" panose="020B0600070205080204" pitchFamily="34" charset="-128"/>
              </a:rPr>
              <a:t>Nailsea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School)</a:t>
            </a:r>
          </a:p>
          <a:p>
            <a:pPr algn="l" eaLnBrk="1" hangingPunct="1">
              <a:lnSpc>
                <a:spcPct val="8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Robert </a:t>
            </a:r>
            <a:r>
              <a:rPr lang="en-GB" altLang="en-US" sz="2400" dirty="0" err="1" smtClean="0">
                <a:ea typeface="ＭＳ Ｐゴシック" panose="020B0600070205080204" pitchFamily="34" charset="-128"/>
              </a:rPr>
              <a:t>Vilain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(University of Bristol)</a:t>
            </a:r>
          </a:p>
        </p:txBody>
      </p:sp>
      <p:pic>
        <p:nvPicPr>
          <p:cNvPr id="4100" name="Picture 4" descr="J:\Humanities\LLAS\ROUTES INTO LANGUAGES 2013-2016\HEFCE\HEFCE logo JPEG white 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876925"/>
            <a:ext cx="19859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MOOC ‘Cultural Studies and Modern Languages: An Introduction’</a:t>
            </a:r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Tx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charset="0"/>
              </a:rPr>
              <a:t>Our MOOC is hosted on the </a:t>
            </a:r>
            <a:r>
              <a:rPr lang="en-GB" altLang="en-US" sz="1600" dirty="0" err="1">
                <a:latin typeface="Arial" charset="0"/>
              </a:rPr>
              <a:t>FutureLearn</a:t>
            </a:r>
            <a:r>
              <a:rPr lang="en-GB" altLang="en-US" sz="1600" dirty="0">
                <a:latin typeface="Arial" charset="0"/>
              </a:rPr>
              <a:t> platform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err="1">
                <a:latin typeface="Arial" charset="0"/>
              </a:rPr>
              <a:t>FutureLearn</a:t>
            </a:r>
            <a:r>
              <a:rPr lang="en-GB" altLang="en-US" sz="1600" dirty="0">
                <a:latin typeface="Arial" charset="0"/>
              </a:rPr>
              <a:t> was founded by The Open University in 2012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charset="0"/>
              </a:rPr>
              <a:t>Our MOOC </a:t>
            </a:r>
            <a:r>
              <a:rPr lang="en-GB" altLang="en-US" sz="1600" dirty="0">
                <a:latin typeface="Arial" charset="0"/>
              </a:rPr>
              <a:t>went live for the first time on </a:t>
            </a:r>
            <a:r>
              <a:rPr lang="en-GB" altLang="en-US" sz="1600" dirty="0" smtClean="0">
                <a:latin typeface="Arial" charset="0"/>
              </a:rPr>
              <a:t>16 February 2015</a:t>
            </a:r>
            <a:endParaRPr lang="en-GB" altLang="en-US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charset="0"/>
              </a:rPr>
              <a:t>It ran for four weeks and attracted almost 15,000 learners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charset="0"/>
              </a:rPr>
              <a:t>We </a:t>
            </a:r>
            <a:r>
              <a:rPr lang="en-GB" altLang="en-US" sz="1600" dirty="0" smtClean="0">
                <a:latin typeface="Arial" charset="0"/>
              </a:rPr>
              <a:t>have re-run the course once more and are about to re-run for a third time.</a:t>
            </a:r>
            <a:endParaRPr lang="en-GB" alt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anose="020B0600070205080204" pitchFamily="34" charset="-128"/>
              </a:rPr>
              <a:t>How ‘authentic’ is it?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Tx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496272" cy="41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7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anose="020B0600070205080204" pitchFamily="34" charset="-128"/>
              </a:rPr>
              <a:t>Who’s talking?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Tx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851150"/>
            <a:ext cx="1511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506538"/>
            <a:ext cx="14938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4194175"/>
            <a:ext cx="16176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92413"/>
            <a:ext cx="15319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162425"/>
            <a:ext cx="146526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517650"/>
            <a:ext cx="14636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792413"/>
            <a:ext cx="14843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"/>
          <a:stretch>
            <a:fillRect/>
          </a:stretch>
        </p:blipFill>
        <p:spPr bwMode="auto">
          <a:xfrm>
            <a:off x="6678613" y="2795588"/>
            <a:ext cx="14938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497013"/>
            <a:ext cx="14811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198938"/>
            <a:ext cx="16637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>
            <a:fillRect/>
          </a:stretch>
        </p:blipFill>
        <p:spPr bwMode="auto">
          <a:xfrm>
            <a:off x="2913063" y="1517650"/>
            <a:ext cx="15319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203135"/>
            <a:ext cx="14811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anose="020B0600070205080204" pitchFamily="34" charset="-128"/>
              </a:rPr>
              <a:t>What’s in it?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Tx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30006" r="22400" b="23615"/>
          <a:stretch>
            <a:fillRect/>
          </a:stretch>
        </p:blipFill>
        <p:spPr bwMode="auto">
          <a:xfrm>
            <a:off x="-108520" y="1542793"/>
            <a:ext cx="9599353" cy="453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6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it supported?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Tx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41513"/>
            <a:ext cx="75533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it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www.futurelearn.com/courses/cultural-studies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2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anose="020B0600070205080204" pitchFamily="34" charset="-128"/>
              </a:rPr>
              <a:t>How good was it?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Tx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443840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Over 90% of learners rated their overall experience of the course</a:t>
            </a:r>
            <a:r>
              <a:rPr lang="en-GB" altLang="en-US" sz="2000" i="1" dirty="0"/>
              <a:t> </a:t>
            </a:r>
            <a:r>
              <a:rPr lang="en-GB" altLang="en-US" sz="2000" dirty="0"/>
              <a:t>as being </a:t>
            </a:r>
            <a:r>
              <a:rPr lang="en-GB" altLang="en-US" sz="2000" i="1" dirty="0"/>
              <a:t>good </a:t>
            </a:r>
            <a:r>
              <a:rPr lang="en-GB" altLang="en-US" sz="2000" dirty="0"/>
              <a:t>or </a:t>
            </a:r>
            <a:r>
              <a:rPr lang="en-GB" altLang="en-US" sz="2000" i="1" dirty="0"/>
              <a:t>excellent</a:t>
            </a:r>
            <a:r>
              <a:rPr lang="en-GB" altLang="en-US" sz="2000" dirty="0"/>
              <a:t>. </a:t>
            </a:r>
            <a:endParaRPr lang="en-GB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96.43</a:t>
            </a:r>
            <a:r>
              <a:rPr lang="en-GB" altLang="en-US" sz="2000" dirty="0"/>
              <a:t>% of the respondents said that the course </a:t>
            </a:r>
            <a:r>
              <a:rPr lang="en-GB" altLang="en-US" sz="2000" i="1" dirty="0"/>
              <a:t>met </a:t>
            </a:r>
            <a:r>
              <a:rPr lang="en-GB" altLang="en-US" sz="2000" dirty="0"/>
              <a:t>or </a:t>
            </a:r>
            <a:r>
              <a:rPr lang="en-GB" altLang="en-US" sz="2000" i="1" dirty="0"/>
              <a:t>exceeded</a:t>
            </a:r>
            <a:r>
              <a:rPr lang="en-GB" altLang="en-US" sz="2000" dirty="0"/>
              <a:t> their expectations.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r>
              <a:rPr lang="en-GB" altLang="en-US" sz="2000" dirty="0" smtClean="0"/>
              <a:t>participants </a:t>
            </a:r>
          </a:p>
          <a:p>
            <a:endParaRPr lang="en-GB" alt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b="1" i="1" dirty="0"/>
              <a:t>strongly liked </a:t>
            </a:r>
            <a:r>
              <a:rPr lang="en-GB" altLang="en-US" sz="2000" dirty="0"/>
              <a:t>learning </a:t>
            </a:r>
            <a:r>
              <a:rPr lang="en-GB" altLang="en-US" sz="2000" dirty="0" smtClean="0"/>
              <a:t>via </a:t>
            </a:r>
            <a:r>
              <a:rPr lang="en-GB" altLang="en-US" sz="2000" dirty="0"/>
              <a:t>different </a:t>
            </a:r>
            <a:r>
              <a:rPr lang="en-GB" altLang="en-US" sz="2000" dirty="0" smtClean="0"/>
              <a:t>source materials</a:t>
            </a:r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found the structure of the course </a:t>
            </a:r>
            <a:r>
              <a:rPr lang="en-GB" altLang="en-US" sz="2000" b="1" i="1" dirty="0"/>
              <a:t>very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rated course orientation </a:t>
            </a:r>
            <a:r>
              <a:rPr lang="en-GB" altLang="en-US" sz="2000" b="1" i="1" dirty="0"/>
              <a:t>highly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said the educators were </a:t>
            </a:r>
            <a:r>
              <a:rPr lang="en-GB" altLang="en-US" sz="2000" b="1" i="1" dirty="0"/>
              <a:t>very engaging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found the level of the course, its length and the amount of time require to complete it </a:t>
            </a:r>
            <a:r>
              <a:rPr lang="en-GB" altLang="en-US" sz="2000" b="1" i="1" dirty="0"/>
              <a:t>about right</a:t>
            </a:r>
          </a:p>
        </p:txBody>
      </p:sp>
    </p:spTree>
    <p:extLst>
      <p:ext uri="{BB962C8B-B14F-4D97-AF65-F5344CB8AC3E}">
        <p14:creationId xmlns:p14="http://schemas.microsoft.com/office/powerpoint/2010/main" val="39586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anose="020B0600070205080204" pitchFamily="34" charset="-128"/>
              </a:rPr>
              <a:t>Feedback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Tx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268760"/>
            <a:ext cx="69127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Arial" charset="0"/>
              </a:rPr>
              <a:t>Great </a:t>
            </a:r>
            <a:r>
              <a:rPr lang="en-US" altLang="en-US" sz="1600" dirty="0">
                <a:latin typeface="Arial" charset="0"/>
              </a:rPr>
              <a:t>course, thanks to everyone involved :)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charset="0"/>
              </a:rPr>
              <a:t> </a:t>
            </a:r>
            <a:r>
              <a:rPr lang="en-US" altLang="en-US" sz="1600" dirty="0" smtClean="0">
                <a:latin typeface="Arial" charset="0"/>
              </a:rPr>
              <a:t>A </a:t>
            </a:r>
            <a:r>
              <a:rPr lang="en-US" altLang="en-US" sz="1600" dirty="0">
                <a:latin typeface="Arial" charset="0"/>
              </a:rPr>
              <a:t>brilliant course. </a:t>
            </a:r>
            <a:r>
              <a:rPr lang="en-US" altLang="en-US" sz="1600" b="1" dirty="0">
                <a:latin typeface="Arial" charset="0"/>
              </a:rPr>
              <a:t>This wasn't at all what I thought it was going to be</a:t>
            </a:r>
            <a:r>
              <a:rPr lang="en-US" altLang="en-US" sz="1600" dirty="0">
                <a:latin typeface="Arial" charset="0"/>
              </a:rPr>
              <a:t>, but I found it extremely interesting and very thought-provoking. Well explained and very well laid out. One of the best course I've done so far. Thanks to everyone involved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Arial" charset="0"/>
              </a:rPr>
              <a:t>Gloria</a:t>
            </a:r>
            <a:r>
              <a:rPr lang="en-US" altLang="en-US" sz="1600" dirty="0" smtClean="0">
                <a:latin typeface="Arial" charset="0"/>
              </a:rPr>
              <a:t> </a:t>
            </a:r>
            <a:r>
              <a:rPr lang="en-US" altLang="en-US" sz="1600" dirty="0">
                <a:latin typeface="Arial" charset="0"/>
              </a:rPr>
              <a:t>and the whole team - I can only say again what a superb course this was: superbly constructed, efficiently executed plus the benefit of your erudite team of presenters </a:t>
            </a:r>
            <a:r>
              <a:rPr lang="en-US" altLang="en-US" sz="1600" b="1" dirty="0">
                <a:latin typeface="Arial" charset="0"/>
              </a:rPr>
              <a:t>who were even better in the discussion sessions</a:t>
            </a:r>
            <a:r>
              <a:rPr lang="en-US" altLang="en-US" sz="1600" dirty="0">
                <a:latin typeface="Arial" charset="0"/>
              </a:rPr>
              <a:t>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Arial" charset="0"/>
              </a:rPr>
              <a:t>I </a:t>
            </a:r>
            <a:r>
              <a:rPr lang="en-US" altLang="en-US" sz="1600" dirty="0">
                <a:latin typeface="Arial" charset="0"/>
              </a:rPr>
              <a:t>am very thankful to the TEAM for creating such an engaging and well-structured course. During those four weeks I learnt a lot and enriched my knowledge about other cultures. I didn't participate in discussions, but I enjoyed reading the comments. I haven't missed even a single activity and I am really proud to study along with people who know so much about the world around. </a:t>
            </a:r>
            <a:r>
              <a:rPr lang="en-US" altLang="en-US" sz="1600" b="1" dirty="0">
                <a:latin typeface="Arial" charset="0"/>
              </a:rPr>
              <a:t>The most exciting part for me was feedback sessions.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53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397</Words>
  <Application>Microsoft Office PowerPoint</Application>
  <PresentationFormat>On-screen Show (4:3)</PresentationFormat>
  <Paragraphs>48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Trebuchet MS</vt:lpstr>
      <vt:lpstr>Default Design</vt:lpstr>
      <vt:lpstr>The Upfest/ Berlin Wall project and the MOOC “Cultural Studies and Modern Languages”</vt:lpstr>
      <vt:lpstr>MOOC ‘Cultural Studies and Modern Languages: An Introduction’</vt:lpstr>
      <vt:lpstr>How ‘authentic’ is it?</vt:lpstr>
      <vt:lpstr>Who’s talking?</vt:lpstr>
      <vt:lpstr>What’s in it?</vt:lpstr>
      <vt:lpstr>How is it supported?</vt:lpstr>
      <vt:lpstr>What does it look like?</vt:lpstr>
      <vt:lpstr>How good was it?</vt:lpstr>
      <vt:lpstr>Feedback</vt:lpstr>
    </vt:vector>
  </TitlesOfParts>
  <Company>UoS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rej</dc:creator>
  <cp:lastModifiedBy>Gallagher-Brett A.</cp:lastModifiedBy>
  <cp:revision>143</cp:revision>
  <cp:lastPrinted>2011-11-15T11:34:58Z</cp:lastPrinted>
  <dcterms:created xsi:type="dcterms:W3CDTF">2009-11-26T19:21:11Z</dcterms:created>
  <dcterms:modified xsi:type="dcterms:W3CDTF">2016-02-04T12:19:44Z</dcterms:modified>
</cp:coreProperties>
</file>