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78" r:id="rId2"/>
    <p:sldId id="287" r:id="rId3"/>
    <p:sldId id="273" r:id="rId4"/>
    <p:sldId id="274" r:id="rId5"/>
    <p:sldId id="275" r:id="rId6"/>
    <p:sldId id="276" r:id="rId7"/>
    <p:sldId id="277" r:id="rId8"/>
    <p:sldId id="285" r:id="rId9"/>
    <p:sldId id="282" r:id="rId10"/>
    <p:sldId id="286" r:id="rId11"/>
    <p:sldId id="283" r:id="rId12"/>
    <p:sldId id="284" r:id="rId13"/>
    <p:sldId id="280" r:id="rId14"/>
    <p:sldId id="281" r:id="rId15"/>
    <p:sldId id="288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66"/>
    <a:srgbClr val="0000CC"/>
    <a:srgbClr val="CC0000"/>
    <a:srgbClr val="DDDDD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7" autoAdjust="0"/>
    <p:restoredTop sz="94660"/>
  </p:normalViewPr>
  <p:slideViewPr>
    <p:cSldViewPr>
      <p:cViewPr varScale="1">
        <p:scale>
          <a:sx n="27" d="100"/>
          <a:sy n="27" d="100"/>
        </p:scale>
        <p:origin x="10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2 w 1722"/>
                <a:gd name="T1" fmla="*/ 61 h 66"/>
                <a:gd name="T2" fmla="*/ 1712 w 1722"/>
                <a:gd name="T3" fmla="*/ 55 h 66"/>
                <a:gd name="T4" fmla="*/ 0 w 1722"/>
                <a:gd name="T5" fmla="*/ 0 h 66"/>
                <a:gd name="T6" fmla="*/ 0 w 1722"/>
                <a:gd name="T7" fmla="*/ 43 h 66"/>
                <a:gd name="T8" fmla="*/ 1712 w 1722"/>
                <a:gd name="T9" fmla="*/ 61 h 66"/>
                <a:gd name="T10" fmla="*/ 1712 w 1722"/>
                <a:gd name="T11" fmla="*/ 6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0 w 975"/>
                <a:gd name="T1" fmla="*/ 48 h 101"/>
                <a:gd name="T2" fmla="*/ 97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0 w 975"/>
                <a:gd name="T9" fmla="*/ 48 h 101"/>
                <a:gd name="T10" fmla="*/ 97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1 w 2141"/>
                <a:gd name="T7" fmla="*/ 0 h 198"/>
                <a:gd name="T8" fmla="*/ 21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7 w 2517"/>
                <a:gd name="T1" fmla="*/ 276 h 276"/>
                <a:gd name="T2" fmla="*/ 2502 w 2517"/>
                <a:gd name="T3" fmla="*/ 204 h 276"/>
                <a:gd name="T4" fmla="*/ 2245 w 2517"/>
                <a:gd name="T5" fmla="*/ 0 h 276"/>
                <a:gd name="T6" fmla="*/ 0 w 2517"/>
                <a:gd name="T7" fmla="*/ 276 h 276"/>
                <a:gd name="T8" fmla="*/ 2167 w 2517"/>
                <a:gd name="T9" fmla="*/ 276 h 276"/>
                <a:gd name="T10" fmla="*/ 216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4 w 729"/>
                <a:gd name="T7" fmla="*/ 240 h 240"/>
                <a:gd name="T8" fmla="*/ 72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4 w 729"/>
                <a:gd name="T1" fmla="*/ 318 h 318"/>
                <a:gd name="T2" fmla="*/ 72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4 w 729"/>
                <a:gd name="T9" fmla="*/ 318 h 318"/>
                <a:gd name="T10" fmla="*/ 72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4B555-4BAA-4FBA-AF6B-D3253E053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99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70E06-8C0A-40D1-8DFE-E2FFD563B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4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A7C3B-EC1C-4A8E-B2F5-F071F7A54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680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77643-A4D6-49A9-9F73-CD94650C7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96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0C47F-A11A-4407-B7E1-985D17C24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5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19057-DB7F-438D-8A73-243735211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1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E841C-79CE-4520-82DA-5A40B0CDE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15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8995F-449D-4438-8685-A32A1699A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9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9B556-AB15-42B7-9208-C1E1D4019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2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DB9CE-729E-4534-AA63-67C786BD0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35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AA1EF-F986-4808-A155-A17C30115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28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75EDC-E854-4BC4-A1B7-20F891BA2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85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24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2 w 1722"/>
                <a:gd name="T1" fmla="*/ 61 h 66"/>
                <a:gd name="T2" fmla="*/ 1712 w 1722"/>
                <a:gd name="T3" fmla="*/ 55 h 66"/>
                <a:gd name="T4" fmla="*/ 0 w 1722"/>
                <a:gd name="T5" fmla="*/ 0 h 66"/>
                <a:gd name="T6" fmla="*/ 0 w 1722"/>
                <a:gd name="T7" fmla="*/ 43 h 66"/>
                <a:gd name="T8" fmla="*/ 1712 w 1722"/>
                <a:gd name="T9" fmla="*/ 61 h 66"/>
                <a:gd name="T10" fmla="*/ 1712 w 1722"/>
                <a:gd name="T11" fmla="*/ 6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0 w 975"/>
                <a:gd name="T1" fmla="*/ 48 h 101"/>
                <a:gd name="T2" fmla="*/ 97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0 w 975"/>
                <a:gd name="T9" fmla="*/ 48 h 101"/>
                <a:gd name="T10" fmla="*/ 97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1 w 2141"/>
                <a:gd name="T7" fmla="*/ 0 h 198"/>
                <a:gd name="T8" fmla="*/ 21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7 w 2517"/>
                <a:gd name="T1" fmla="*/ 276 h 276"/>
                <a:gd name="T2" fmla="*/ 2502 w 2517"/>
                <a:gd name="T3" fmla="*/ 204 h 276"/>
                <a:gd name="T4" fmla="*/ 2245 w 2517"/>
                <a:gd name="T5" fmla="*/ 0 h 276"/>
                <a:gd name="T6" fmla="*/ 0 w 2517"/>
                <a:gd name="T7" fmla="*/ 276 h 276"/>
                <a:gd name="T8" fmla="*/ 2167 w 2517"/>
                <a:gd name="T9" fmla="*/ 276 h 276"/>
                <a:gd name="T10" fmla="*/ 216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4 w 729"/>
                <a:gd name="T7" fmla="*/ 240 h 240"/>
                <a:gd name="T8" fmla="*/ 72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4 w 729"/>
                <a:gd name="T1" fmla="*/ 318 h 318"/>
                <a:gd name="T2" fmla="*/ 72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4 w 729"/>
                <a:gd name="T9" fmla="*/ 318 h 318"/>
                <a:gd name="T10" fmla="*/ 72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5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5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5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25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25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625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5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5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5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5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BF2E4B2-3C56-4983-9C48-1E019B1F7B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25538"/>
            <a:ext cx="8280400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sz="5000" b="1" dirty="0" smtClean="0">
                <a:solidFill>
                  <a:srgbClr val="DDDDDD"/>
                </a:solidFill>
                <a:effectLst/>
                <a:latin typeface="Trebuchet MS" panose="020B0603020202020204" pitchFamily="34" charset="0"/>
              </a:rPr>
              <a:t>Oxford German Olympiad</a:t>
            </a:r>
            <a:br>
              <a:rPr lang="en-GB" altLang="en-US" sz="5000" b="1" dirty="0" smtClean="0">
                <a:solidFill>
                  <a:srgbClr val="DDDDDD"/>
                </a:solidFill>
                <a:effectLst/>
                <a:latin typeface="Trebuchet MS" panose="020B0603020202020204" pitchFamily="34" charset="0"/>
              </a:rPr>
            </a:br>
            <a:r>
              <a:rPr lang="en-GB" altLang="en-US" sz="3200" b="1" dirty="0" smtClean="0">
                <a:solidFill>
                  <a:srgbClr val="DDDDDD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GB" altLang="en-US" sz="3200" b="1" dirty="0" smtClean="0">
                <a:solidFill>
                  <a:srgbClr val="DDDDDD"/>
                </a:solidFill>
                <a:effectLst/>
                <a:latin typeface="Trebuchet MS" panose="020B0603020202020204" pitchFamily="34" charset="0"/>
              </a:rPr>
            </a:br>
            <a:r>
              <a:rPr lang="en-GB" altLang="en-US" sz="3200" b="1" dirty="0" smtClean="0">
                <a:solidFill>
                  <a:srgbClr val="DDDDDD"/>
                </a:solidFill>
                <a:effectLst/>
                <a:latin typeface="Trebuchet MS" panose="020B0603020202020204" pitchFamily="34" charset="0"/>
              </a:rPr>
              <a:t> A national initiative from the </a:t>
            </a:r>
            <a:br>
              <a:rPr lang="en-GB" altLang="en-US" sz="3200" b="1" dirty="0" smtClean="0">
                <a:solidFill>
                  <a:srgbClr val="DDDDDD"/>
                </a:solidFill>
                <a:effectLst/>
                <a:latin typeface="Trebuchet MS" panose="020B0603020202020204" pitchFamily="34" charset="0"/>
              </a:rPr>
            </a:br>
            <a:r>
              <a:rPr lang="en-GB" altLang="en-US" sz="3200" b="1" dirty="0" smtClean="0">
                <a:solidFill>
                  <a:srgbClr val="DDDDDD"/>
                </a:solidFill>
                <a:effectLst/>
                <a:latin typeface="Trebuchet MS" panose="020B0603020202020204" pitchFamily="34" charset="0"/>
              </a:rPr>
              <a:t>Oxford German Network</a:t>
            </a:r>
            <a:endParaRPr lang="en-US" altLang="en-US" sz="3200" b="1" dirty="0" smtClean="0"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sz="2800" smtClean="0">
              <a:effectLst/>
            </a:endParaRPr>
          </a:p>
          <a:p>
            <a:pPr>
              <a:lnSpc>
                <a:spcPct val="90000"/>
              </a:lnSpc>
            </a:pPr>
            <a:endParaRPr lang="en-GB" altLang="en-US" sz="28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GB" altLang="en-US" sz="2800" smtClean="0">
                <a:effectLst/>
              </a:rPr>
              <a:t>Katrin Kohl</a:t>
            </a:r>
          </a:p>
          <a:p>
            <a:pPr>
              <a:lnSpc>
                <a:spcPct val="90000"/>
              </a:lnSpc>
            </a:pPr>
            <a:endParaRPr lang="en-GB" altLang="en-US" sz="18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GB" altLang="en-US" sz="2000" smtClean="0">
                <a:effectLst/>
              </a:rPr>
              <a:t>Faculty of Medieval and Modern Languages</a:t>
            </a:r>
          </a:p>
          <a:p>
            <a:pPr>
              <a:lnSpc>
                <a:spcPct val="90000"/>
              </a:lnSpc>
            </a:pPr>
            <a:r>
              <a:rPr lang="en-GB" altLang="en-US" sz="2000" smtClean="0">
                <a:effectLst/>
              </a:rPr>
              <a:t>University of Oxford</a:t>
            </a:r>
            <a:endParaRPr lang="en-US" altLang="en-US" sz="2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Typical Olympiad tasks…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Design a poster</a:t>
            </a:r>
          </a:p>
          <a:p>
            <a:pPr>
              <a:defRPr/>
            </a:pPr>
            <a:r>
              <a:rPr lang="en-GB" dirty="0" smtClean="0"/>
              <a:t>Create a comic strip</a:t>
            </a:r>
          </a:p>
          <a:p>
            <a:pPr>
              <a:defRPr/>
            </a:pPr>
            <a:r>
              <a:rPr lang="en-GB" dirty="0" smtClean="0"/>
              <a:t>Write a review</a:t>
            </a:r>
          </a:p>
          <a:p>
            <a:pPr>
              <a:defRPr/>
            </a:pPr>
            <a:r>
              <a:rPr lang="en-GB" dirty="0" smtClean="0"/>
              <a:t>Write a short story in response to a German-language text</a:t>
            </a:r>
          </a:p>
          <a:p>
            <a:pPr>
              <a:defRPr/>
            </a:pPr>
            <a:r>
              <a:rPr lang="en-GB" dirty="0" smtClean="0"/>
              <a:t>Create a short film</a:t>
            </a:r>
          </a:p>
          <a:p>
            <a:pPr>
              <a:defRPr/>
            </a:pPr>
            <a:r>
              <a:rPr lang="en-GB" dirty="0" smtClean="0"/>
              <a:t>Design a game / exhibition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Past ‘Round 2’ Competitions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Networking in German – SAP</a:t>
            </a:r>
          </a:p>
          <a:p>
            <a:pPr>
              <a:defRPr/>
            </a:pPr>
            <a:r>
              <a:rPr lang="en-GB" sz="2400" dirty="0" smtClean="0"/>
              <a:t>Kafkaesque Stories – Oxford Kafka Research Centre</a:t>
            </a:r>
          </a:p>
          <a:p>
            <a:pPr>
              <a:defRPr/>
            </a:pPr>
            <a:r>
              <a:rPr lang="en-GB" sz="2400" dirty="0" smtClean="0"/>
              <a:t>German for the Future – Goethe </a:t>
            </a:r>
            <a:r>
              <a:rPr lang="en-GB" sz="2400" dirty="0" err="1" smtClean="0"/>
              <a:t>Institut</a:t>
            </a:r>
            <a:endParaRPr lang="en-GB" sz="2400" dirty="0" smtClean="0"/>
          </a:p>
          <a:p>
            <a:pPr>
              <a:defRPr/>
            </a:pPr>
            <a:r>
              <a:rPr lang="en-GB" sz="2400" dirty="0" err="1" smtClean="0"/>
              <a:t>Eine</a:t>
            </a:r>
            <a:r>
              <a:rPr lang="en-GB" sz="2400" dirty="0" smtClean="0"/>
              <a:t> Deutsche </a:t>
            </a:r>
            <a:r>
              <a:rPr lang="en-GB" sz="2400" dirty="0" err="1" smtClean="0"/>
              <a:t>Bahnreise</a:t>
            </a:r>
            <a:r>
              <a:rPr lang="en-GB" sz="2400" dirty="0" smtClean="0"/>
              <a:t> – Deutsche </a:t>
            </a:r>
            <a:r>
              <a:rPr lang="en-GB" sz="2400" dirty="0" err="1" smtClean="0"/>
              <a:t>Bahn</a:t>
            </a:r>
            <a:r>
              <a:rPr lang="en-GB" sz="2400" dirty="0" smtClean="0"/>
              <a:t> / German Youth Hostel Association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A Witness to the Holocaust – Wiener Library, London</a:t>
            </a:r>
          </a:p>
          <a:p>
            <a:pPr>
              <a:defRPr/>
            </a:pPr>
            <a:r>
              <a:rPr lang="en-GB" sz="2400" dirty="0" smtClean="0"/>
              <a:t>Camden House Book Proposal – Camden House / </a:t>
            </a:r>
            <a:r>
              <a:rPr lang="en-GB" sz="2400" dirty="0" err="1" smtClean="0"/>
              <a:t>Boydell</a:t>
            </a:r>
            <a:r>
              <a:rPr lang="en-GB" sz="2400" dirty="0" smtClean="0"/>
              <a:t> &amp; Brewer</a:t>
            </a:r>
            <a:endParaRPr lang="en-GB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dirty="0" smtClean="0"/>
              <a:t>Funding from Routes into Languages goes towards…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Competition design</a:t>
            </a:r>
          </a:p>
          <a:p>
            <a:pPr>
              <a:defRPr/>
            </a:pPr>
            <a:r>
              <a:rPr lang="en-GB" dirty="0" smtClean="0"/>
              <a:t>Competition administration</a:t>
            </a:r>
          </a:p>
          <a:p>
            <a:pPr>
              <a:defRPr/>
            </a:pPr>
            <a:r>
              <a:rPr lang="en-GB" dirty="0" smtClean="0"/>
              <a:t>Judging</a:t>
            </a:r>
          </a:p>
          <a:p>
            <a:pPr>
              <a:defRPr/>
            </a:pPr>
            <a:r>
              <a:rPr lang="en-GB" dirty="0" smtClean="0"/>
              <a:t>Additional / supplementary prizes (e.g. book tokens) &amp; postage</a:t>
            </a:r>
          </a:p>
          <a:p>
            <a:pPr>
              <a:defRPr/>
            </a:pPr>
            <a:r>
              <a:rPr lang="en-GB" dirty="0" smtClean="0"/>
              <a:t>Award ceremony venue</a:t>
            </a:r>
          </a:p>
          <a:p>
            <a:pPr>
              <a:defRPr/>
            </a:pPr>
            <a:r>
              <a:rPr lang="en-GB" dirty="0" smtClean="0"/>
              <a:t>Award ceremony speaker</a:t>
            </a:r>
          </a:p>
          <a:p>
            <a:pPr>
              <a:defRPr/>
            </a:pPr>
            <a:r>
              <a:rPr lang="en-GB" dirty="0" smtClean="0"/>
              <a:t>Award ceremony catering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65175"/>
            <a:ext cx="9028112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767888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971550" y="0"/>
            <a:ext cx="74168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Participant in 2014: ‘I’m incredibly excited to come to Oxford for the ceremony – the competition was lots of fun to do!’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Participant in 2014: ‘A great idea to boost the popularity of learning German in school!’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Participant in 2014: ‘amazing and wonderful competition’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Teacher in 2014: ‘The recognition of [students’] achievements… and [the] opportunity to meet other pupils studying German…I would definitely encourage more of my pupils to enter this next year.’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Teacher of participant in 2015: ‘Personally, I would like to thank the Oxford German Network for providing this opportunity for students of German, as such initiatives are extremely valuable resources in the teaching of German.’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Participant in 2015: ‘Wow…! It was great fun writing the essay and learning about the life of Mozart and of the Kaiserin.’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State school teacher in 2015: ‘There is </a:t>
            </a:r>
            <a:r>
              <a:rPr lang="en-GB" altLang="en-US" sz="1800" b="1"/>
              <a:t>huge</a:t>
            </a:r>
            <a:r>
              <a:rPr lang="en-GB" altLang="en-US" sz="1800"/>
              <a:t> excitement here at the school owing to the great results in the Olympiad this year.’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Teacher in 2016: ‘Our kids really enjoy it every year.’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r="18102"/>
          <a:stretch>
            <a:fillRect/>
          </a:stretch>
        </p:blipFill>
        <p:spPr bwMode="auto">
          <a:xfrm>
            <a:off x="863600" y="115888"/>
            <a:ext cx="7416800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123" name="Content Placeholder 5" descr="learn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7993063" cy="6461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147" name="Content Placeholder 4" descr="teach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6"/>
          <a:stretch>
            <a:fillRect/>
          </a:stretch>
        </p:blipFill>
        <p:spPr>
          <a:xfrm>
            <a:off x="539750" y="260350"/>
            <a:ext cx="7993063" cy="612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71" name="Content Placeholder 4" descr="resear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60350"/>
            <a:ext cx="7921625" cy="6402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r="8757"/>
          <a:stretch>
            <a:fillRect/>
          </a:stretch>
        </p:blipFill>
        <p:spPr bwMode="auto">
          <a:xfrm>
            <a:off x="900113" y="836613"/>
            <a:ext cx="7802562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 descr="olympi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7993063" cy="6461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Oxford German Olympiad is supported by…</a:t>
            </a:r>
            <a:endParaRPr lang="en-GB" dirty="0"/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08151"/>
            <a:ext cx="26146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2" descr="https://weblearn.ox.ac.uk/access/content/group/dfc4057e-e1db-46cc-88b3-cb3250e1a32d/Branding%20-%20partners%20etc./oxford-logo-300%20_2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pic>
        <p:nvPicPr>
          <p:cNvPr id="1126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76" y="3212143"/>
            <a:ext cx="2142915" cy="15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95" y="5148544"/>
            <a:ext cx="23780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5308881"/>
            <a:ext cx="460216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58" y="1780483"/>
            <a:ext cx="1368152" cy="125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97" y="2924944"/>
            <a:ext cx="1867161" cy="1810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Past Olympiads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844675"/>
            <a:ext cx="8229600" cy="1684338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2013 – “Grimm Tales”</a:t>
            </a:r>
          </a:p>
          <a:p>
            <a:pPr>
              <a:defRPr/>
            </a:pPr>
            <a:r>
              <a:rPr lang="en-GB" sz="2400" dirty="0" smtClean="0"/>
              <a:t>2014 – “1914” </a:t>
            </a:r>
          </a:p>
          <a:p>
            <a:pPr>
              <a:defRPr/>
            </a:pPr>
            <a:r>
              <a:rPr lang="en-GB" sz="2400" dirty="0" smtClean="0"/>
              <a:t>2015 – “Von Pop </a:t>
            </a:r>
            <a:r>
              <a:rPr lang="en-GB" sz="2400" dirty="0" err="1" smtClean="0"/>
              <a:t>bis</a:t>
            </a:r>
            <a:r>
              <a:rPr lang="en-GB" sz="2400" dirty="0" smtClean="0"/>
              <a:t> </a:t>
            </a:r>
            <a:r>
              <a:rPr lang="en-GB" sz="2400" dirty="0" err="1" smtClean="0"/>
              <a:t>Poesie</a:t>
            </a:r>
            <a:r>
              <a:rPr lang="en-GB" sz="2400" dirty="0" smtClean="0"/>
              <a:t>” (Music &amp; Poetry)</a:t>
            </a:r>
            <a:endParaRPr lang="en-GB" sz="2400" dirty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95300" y="4221163"/>
            <a:ext cx="7272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Prizes donated by: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360988"/>
            <a:ext cx="2447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848100"/>
            <a:ext cx="23812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51463"/>
            <a:ext cx="26368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15113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1570</TotalTime>
  <Words>371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</vt:lpstr>
      <vt:lpstr>Beam</vt:lpstr>
      <vt:lpstr>Oxford German Olympiad   A national initiative from the  Oxford German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Oxford German Olympiad is supported by…</vt:lpstr>
      <vt:lpstr>Past Olympiads</vt:lpstr>
      <vt:lpstr>Typical Olympiad tasks…</vt:lpstr>
      <vt:lpstr>Past ‘Round 2’ Competitions</vt:lpstr>
      <vt:lpstr>Funding from Routes into Languages goes towards…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Katrin</dc:creator>
  <cp:lastModifiedBy>Gallagher-Brett A.</cp:lastModifiedBy>
  <cp:revision>57</cp:revision>
  <cp:lastPrinted>2016-01-28T01:49:31Z</cp:lastPrinted>
  <dcterms:created xsi:type="dcterms:W3CDTF">2009-09-21T17:44:12Z</dcterms:created>
  <dcterms:modified xsi:type="dcterms:W3CDTF">2016-02-04T11:59:01Z</dcterms:modified>
</cp:coreProperties>
</file>