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9" r:id="rId3"/>
    <p:sldId id="260" r:id="rId4"/>
    <p:sldId id="258" r:id="rId5"/>
    <p:sldId id="261" r:id="rId6"/>
    <p:sldId id="264" r:id="rId7"/>
    <p:sldId id="267" r:id="rId8"/>
    <p:sldId id="265" r:id="rId9"/>
    <p:sldId id="266" r:id="rId10"/>
    <p:sldId id="263" r:id="rId11"/>
    <p:sldId id="274" r:id="rId12"/>
    <p:sldId id="275" r:id="rId13"/>
    <p:sldId id="276" r:id="rId14"/>
    <p:sldId id="277" r:id="rId15"/>
    <p:sldId id="269" r:id="rId16"/>
    <p:sldId id="270" r:id="rId17"/>
    <p:sldId id="272" r:id="rId18"/>
    <p:sldId id="271" r:id="rId19"/>
    <p:sldId id="273" r:id="rId20"/>
    <p:sldId id="278" r:id="rId21"/>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84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4" d="100"/>
          <a:sy n="24" d="100"/>
        </p:scale>
        <p:origin x="1200" y="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E5A85B00-2CD8-4C9A-BCF1-8A8944DD6654}" type="datetimeFigureOut">
              <a:rPr lang="en-GB" smtClean="0"/>
              <a:t>04/02/2016</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95C63B62-26CF-4847-A0CE-96353480C396}" type="slidenum">
              <a:rPr lang="en-GB" smtClean="0"/>
              <a:t>‹#›</a:t>
            </a:fld>
            <a:endParaRPr lang="en-GB"/>
          </a:p>
        </p:txBody>
      </p:sp>
    </p:spTree>
    <p:extLst>
      <p:ext uri="{BB962C8B-B14F-4D97-AF65-F5344CB8AC3E}">
        <p14:creationId xmlns:p14="http://schemas.microsoft.com/office/powerpoint/2010/main" val="395388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5C63B62-26CF-4847-A0CE-96353480C396}" type="slidenum">
              <a:rPr lang="en-GB" smtClean="0"/>
              <a:t>1</a:t>
            </a:fld>
            <a:endParaRPr lang="en-GB"/>
          </a:p>
        </p:txBody>
      </p:sp>
    </p:spTree>
    <p:extLst>
      <p:ext uri="{BB962C8B-B14F-4D97-AF65-F5344CB8AC3E}">
        <p14:creationId xmlns:p14="http://schemas.microsoft.com/office/powerpoint/2010/main" val="4183612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10</a:t>
            </a:fld>
            <a:endParaRPr lang="en-GB"/>
          </a:p>
        </p:txBody>
      </p:sp>
    </p:spTree>
    <p:extLst>
      <p:ext uri="{BB962C8B-B14F-4D97-AF65-F5344CB8AC3E}">
        <p14:creationId xmlns:p14="http://schemas.microsoft.com/office/powerpoint/2010/main" val="3649864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11</a:t>
            </a:fld>
            <a:endParaRPr lang="en-GB"/>
          </a:p>
        </p:txBody>
      </p:sp>
    </p:spTree>
    <p:extLst>
      <p:ext uri="{BB962C8B-B14F-4D97-AF65-F5344CB8AC3E}">
        <p14:creationId xmlns:p14="http://schemas.microsoft.com/office/powerpoint/2010/main" val="21737180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12</a:t>
            </a:fld>
            <a:endParaRPr lang="en-GB"/>
          </a:p>
        </p:txBody>
      </p:sp>
    </p:spTree>
    <p:extLst>
      <p:ext uri="{BB962C8B-B14F-4D97-AF65-F5344CB8AC3E}">
        <p14:creationId xmlns:p14="http://schemas.microsoft.com/office/powerpoint/2010/main" val="3282729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13</a:t>
            </a:fld>
            <a:endParaRPr lang="en-GB"/>
          </a:p>
        </p:txBody>
      </p:sp>
    </p:spTree>
    <p:extLst>
      <p:ext uri="{BB962C8B-B14F-4D97-AF65-F5344CB8AC3E}">
        <p14:creationId xmlns:p14="http://schemas.microsoft.com/office/powerpoint/2010/main" val="1653768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14</a:t>
            </a:fld>
            <a:endParaRPr lang="en-GB"/>
          </a:p>
        </p:txBody>
      </p:sp>
    </p:spTree>
    <p:extLst>
      <p:ext uri="{BB962C8B-B14F-4D97-AF65-F5344CB8AC3E}">
        <p14:creationId xmlns:p14="http://schemas.microsoft.com/office/powerpoint/2010/main" val="1755927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15</a:t>
            </a:fld>
            <a:endParaRPr lang="en-GB"/>
          </a:p>
        </p:txBody>
      </p:sp>
    </p:spTree>
    <p:extLst>
      <p:ext uri="{BB962C8B-B14F-4D97-AF65-F5344CB8AC3E}">
        <p14:creationId xmlns:p14="http://schemas.microsoft.com/office/powerpoint/2010/main" val="10935004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16</a:t>
            </a:fld>
            <a:endParaRPr lang="en-GB"/>
          </a:p>
        </p:txBody>
      </p:sp>
    </p:spTree>
    <p:extLst>
      <p:ext uri="{BB962C8B-B14F-4D97-AF65-F5344CB8AC3E}">
        <p14:creationId xmlns:p14="http://schemas.microsoft.com/office/powerpoint/2010/main" val="2864002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17</a:t>
            </a:fld>
            <a:endParaRPr lang="en-GB"/>
          </a:p>
        </p:txBody>
      </p:sp>
    </p:spTree>
    <p:extLst>
      <p:ext uri="{BB962C8B-B14F-4D97-AF65-F5344CB8AC3E}">
        <p14:creationId xmlns:p14="http://schemas.microsoft.com/office/powerpoint/2010/main" val="3409321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5C63B62-26CF-4847-A0CE-96353480C396}" type="slidenum">
              <a:rPr lang="en-GB" smtClean="0"/>
              <a:t>18</a:t>
            </a:fld>
            <a:endParaRPr lang="en-GB"/>
          </a:p>
        </p:txBody>
      </p:sp>
    </p:spTree>
    <p:extLst>
      <p:ext uri="{BB962C8B-B14F-4D97-AF65-F5344CB8AC3E}">
        <p14:creationId xmlns:p14="http://schemas.microsoft.com/office/powerpoint/2010/main" val="13203666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19</a:t>
            </a:fld>
            <a:endParaRPr lang="en-GB"/>
          </a:p>
        </p:txBody>
      </p:sp>
    </p:spTree>
    <p:extLst>
      <p:ext uri="{BB962C8B-B14F-4D97-AF65-F5344CB8AC3E}">
        <p14:creationId xmlns:p14="http://schemas.microsoft.com/office/powerpoint/2010/main" val="3464417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2</a:t>
            </a:fld>
            <a:endParaRPr lang="en-GB"/>
          </a:p>
        </p:txBody>
      </p:sp>
    </p:spTree>
    <p:extLst>
      <p:ext uri="{BB962C8B-B14F-4D97-AF65-F5344CB8AC3E}">
        <p14:creationId xmlns:p14="http://schemas.microsoft.com/office/powerpoint/2010/main" val="2715064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3</a:t>
            </a:fld>
            <a:endParaRPr lang="en-GB"/>
          </a:p>
        </p:txBody>
      </p:sp>
    </p:spTree>
    <p:extLst>
      <p:ext uri="{BB962C8B-B14F-4D97-AF65-F5344CB8AC3E}">
        <p14:creationId xmlns:p14="http://schemas.microsoft.com/office/powerpoint/2010/main" val="3830881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4</a:t>
            </a:fld>
            <a:endParaRPr lang="en-GB"/>
          </a:p>
        </p:txBody>
      </p:sp>
    </p:spTree>
    <p:extLst>
      <p:ext uri="{BB962C8B-B14F-4D97-AF65-F5344CB8AC3E}">
        <p14:creationId xmlns:p14="http://schemas.microsoft.com/office/powerpoint/2010/main" val="3923542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5</a:t>
            </a:fld>
            <a:endParaRPr lang="en-GB"/>
          </a:p>
        </p:txBody>
      </p:sp>
    </p:spTree>
    <p:extLst>
      <p:ext uri="{BB962C8B-B14F-4D97-AF65-F5344CB8AC3E}">
        <p14:creationId xmlns:p14="http://schemas.microsoft.com/office/powerpoint/2010/main" val="907951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6</a:t>
            </a:fld>
            <a:endParaRPr lang="en-GB"/>
          </a:p>
        </p:txBody>
      </p:sp>
    </p:spTree>
    <p:extLst>
      <p:ext uri="{BB962C8B-B14F-4D97-AF65-F5344CB8AC3E}">
        <p14:creationId xmlns:p14="http://schemas.microsoft.com/office/powerpoint/2010/main" val="8761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7</a:t>
            </a:fld>
            <a:endParaRPr lang="en-GB"/>
          </a:p>
        </p:txBody>
      </p:sp>
    </p:spTree>
    <p:extLst>
      <p:ext uri="{BB962C8B-B14F-4D97-AF65-F5344CB8AC3E}">
        <p14:creationId xmlns:p14="http://schemas.microsoft.com/office/powerpoint/2010/main" val="2136496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8</a:t>
            </a:fld>
            <a:endParaRPr lang="en-GB"/>
          </a:p>
        </p:txBody>
      </p:sp>
    </p:spTree>
    <p:extLst>
      <p:ext uri="{BB962C8B-B14F-4D97-AF65-F5344CB8AC3E}">
        <p14:creationId xmlns:p14="http://schemas.microsoft.com/office/powerpoint/2010/main" val="1523978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5C63B62-26CF-4847-A0CE-96353480C396}" type="slidenum">
              <a:rPr lang="en-GB" smtClean="0"/>
              <a:t>9</a:t>
            </a:fld>
            <a:endParaRPr lang="en-GB"/>
          </a:p>
        </p:txBody>
      </p:sp>
    </p:spTree>
    <p:extLst>
      <p:ext uri="{BB962C8B-B14F-4D97-AF65-F5344CB8AC3E}">
        <p14:creationId xmlns:p14="http://schemas.microsoft.com/office/powerpoint/2010/main" val="41214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AE205A5-5B42-4A91-96CA-4D924C08D930}" type="datetimeFigureOut">
              <a:rPr lang="en-GB" smtClean="0"/>
              <a:t>04/02/2016</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9310077-4CC0-41DE-907D-59CCFF6EECFA}"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E205A5-5B42-4A91-96CA-4D924C08D930}" type="datetimeFigureOut">
              <a:rPr lang="en-GB" smtClean="0"/>
              <a:t>04/02/2016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9310077-4CC0-41DE-907D-59CCFF6EECF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9310077-4CC0-41DE-907D-59CCFF6EECFA}"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E205A5-5B42-4A91-96CA-4D924C08D930}" type="datetimeFigureOut">
              <a:rPr lang="en-GB" smtClean="0"/>
              <a:t>04/02/2016</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AE205A5-5B42-4A91-96CA-4D924C08D930}" type="datetimeFigureOut">
              <a:rPr lang="en-GB" smtClean="0"/>
              <a:t>04/02/2016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69310077-4CC0-41DE-907D-59CCFF6EECFA}"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5AE205A5-5B42-4A91-96CA-4D924C08D930}" type="datetimeFigureOut">
              <a:rPr lang="en-GB" smtClean="0"/>
              <a:t>04/02/2016</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9310077-4CC0-41DE-907D-59CCFF6EECFA}"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5AE205A5-5B42-4A91-96CA-4D924C08D930}" type="datetimeFigureOut">
              <a:rPr lang="en-GB" smtClean="0"/>
              <a:t>04/02/2016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9310077-4CC0-41DE-907D-59CCFF6EECFA}"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AE205A5-5B42-4A91-96CA-4D924C08D930}" type="datetimeFigureOut">
              <a:rPr lang="en-GB" smtClean="0"/>
              <a:t>04/02/2016</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9310077-4CC0-41DE-907D-59CCFF6EECFA}" type="slidenum">
              <a:rPr lang="en-GB" smtClean="0"/>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AE205A5-5B42-4A91-96CA-4D924C08D930}" type="datetimeFigureOut">
              <a:rPr lang="en-GB" smtClean="0"/>
              <a:t>04/02/2016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69310077-4CC0-41DE-907D-59CCFF6EECF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5AE205A5-5B42-4A91-96CA-4D924C08D930}" type="datetimeFigureOut">
              <a:rPr lang="en-GB" smtClean="0"/>
              <a:t>04/02/2016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9310077-4CC0-41DE-907D-59CCFF6EECF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9310077-4CC0-41DE-907D-59CCFF6EECFA}"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5AE205A5-5B42-4A91-96CA-4D924C08D930}" type="datetimeFigureOut">
              <a:rPr lang="en-GB" smtClean="0"/>
              <a:t>04/02/2016</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9310077-4CC0-41DE-907D-59CCFF6EECFA}"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AE205A5-5B42-4A91-96CA-4D924C08D930}" type="datetimeFigureOut">
              <a:rPr lang="en-GB" smtClean="0"/>
              <a:t>04/02/2016</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AE205A5-5B42-4A91-96CA-4D924C08D930}" type="datetimeFigureOut">
              <a:rPr lang="en-GB" smtClean="0"/>
              <a:t>04/02/2016</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9310077-4CC0-41DE-907D-59CCFF6EECFA}"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wmin.ac.uk/"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http://www.wmin.ac.uk/images/system/logo.gif"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hyperlink" Target="http://www.wmin.ac.uk/" TargetMode="External"/><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http://www.wmin.ac.uk/images/system/logo.gif"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futurelearn.com/courses/cultural-studie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32500" lnSpcReduction="20000"/>
          </a:bodyPr>
          <a:lstStyle/>
          <a:p>
            <a:endParaRPr lang="en-GB" dirty="0"/>
          </a:p>
          <a:p>
            <a:r>
              <a:rPr lang="en-GB" sz="3700" dirty="0" err="1" smtClean="0">
                <a:latin typeface="Calibri" pitchFamily="34" charset="0"/>
              </a:rPr>
              <a:t>debra</a:t>
            </a:r>
            <a:r>
              <a:rPr lang="en-GB" sz="3700" dirty="0" smtClean="0">
                <a:latin typeface="Calibri" pitchFamily="34" charset="0"/>
              </a:rPr>
              <a:t> Kelly, professor of </a:t>
            </a:r>
            <a:r>
              <a:rPr lang="en-GB" sz="3700" dirty="0" err="1" smtClean="0">
                <a:latin typeface="Calibri" pitchFamily="34" charset="0"/>
              </a:rPr>
              <a:t>french</a:t>
            </a:r>
            <a:r>
              <a:rPr lang="en-GB" sz="3700" dirty="0" smtClean="0">
                <a:latin typeface="Calibri" pitchFamily="34" charset="0"/>
              </a:rPr>
              <a:t> and francophone studies, university of </a:t>
            </a:r>
            <a:r>
              <a:rPr lang="en-GB" sz="3700" dirty="0" err="1" smtClean="0">
                <a:latin typeface="Calibri" pitchFamily="34" charset="0"/>
              </a:rPr>
              <a:t>westminster</a:t>
            </a:r>
            <a:r>
              <a:rPr lang="en-GB" sz="3700" dirty="0" smtClean="0">
                <a:latin typeface="Calibri" pitchFamily="34" charset="0"/>
              </a:rPr>
              <a:t>; co-director routes into languages </a:t>
            </a:r>
            <a:r>
              <a:rPr lang="en-GB" sz="3700" dirty="0" err="1" smtClean="0">
                <a:latin typeface="Calibri" pitchFamily="34" charset="0"/>
              </a:rPr>
              <a:t>london</a:t>
            </a:r>
            <a:r>
              <a:rPr lang="en-GB" sz="3700" dirty="0" smtClean="0">
                <a:latin typeface="Calibri" pitchFamily="34" charset="0"/>
              </a:rPr>
              <a:t>; </a:t>
            </a:r>
          </a:p>
          <a:p>
            <a:r>
              <a:rPr lang="en-GB" sz="3700" dirty="0" smtClean="0">
                <a:latin typeface="Calibri" pitchFamily="34" charset="0"/>
              </a:rPr>
              <a:t>Renata </a:t>
            </a:r>
            <a:r>
              <a:rPr lang="en-GB" sz="3700" dirty="0" err="1" smtClean="0">
                <a:latin typeface="Calibri" pitchFamily="34" charset="0"/>
              </a:rPr>
              <a:t>albuquerque</a:t>
            </a:r>
            <a:r>
              <a:rPr lang="en-GB" sz="3700" dirty="0" smtClean="0">
                <a:latin typeface="Calibri" pitchFamily="34" charset="0"/>
              </a:rPr>
              <a:t>, SOAS- university of </a:t>
            </a:r>
            <a:r>
              <a:rPr lang="en-GB" sz="3700" dirty="0" err="1" smtClean="0">
                <a:latin typeface="Calibri" pitchFamily="34" charset="0"/>
              </a:rPr>
              <a:t>london</a:t>
            </a:r>
            <a:r>
              <a:rPr lang="en-GB" sz="3700" dirty="0" smtClean="0">
                <a:latin typeface="Calibri" pitchFamily="34" charset="0"/>
              </a:rPr>
              <a:t>; project manager, capital l -routes into languages </a:t>
            </a:r>
            <a:r>
              <a:rPr lang="en-GB" sz="3700" dirty="0" err="1" smtClean="0">
                <a:latin typeface="Calibri" pitchFamily="34" charset="0"/>
              </a:rPr>
              <a:t>london</a:t>
            </a:r>
            <a:endParaRPr lang="en-GB" sz="3700" dirty="0" smtClean="0">
              <a:latin typeface="Calibri" pitchFamily="34" charset="0"/>
            </a:endParaRPr>
          </a:p>
          <a:p>
            <a:r>
              <a:rPr lang="en-GB" sz="3700" dirty="0" smtClean="0">
                <a:latin typeface="Calibri" pitchFamily="34" charset="0"/>
              </a:rPr>
              <a:t> with </a:t>
            </a:r>
            <a:r>
              <a:rPr lang="en-GB" sz="3700" dirty="0" err="1" smtClean="0">
                <a:latin typeface="Calibri" pitchFamily="34" charset="0"/>
              </a:rPr>
              <a:t>layla</a:t>
            </a:r>
            <a:r>
              <a:rPr lang="en-GB" sz="3700" dirty="0" smtClean="0">
                <a:latin typeface="Calibri" pitchFamily="34" charset="0"/>
              </a:rPr>
              <a:t> </a:t>
            </a:r>
            <a:r>
              <a:rPr lang="en-GB" sz="3700" dirty="0" err="1" smtClean="0">
                <a:latin typeface="Calibri" pitchFamily="34" charset="0"/>
              </a:rPr>
              <a:t>hamid</a:t>
            </a:r>
            <a:r>
              <a:rPr lang="en-GB" sz="3700" dirty="0" smtClean="0">
                <a:latin typeface="Calibri" pitchFamily="34" charset="0"/>
              </a:rPr>
              <a:t>, final year student, </a:t>
            </a:r>
            <a:r>
              <a:rPr lang="en-GB" sz="3700" dirty="0" err="1" smtClean="0">
                <a:latin typeface="Calibri" pitchFamily="34" charset="0"/>
              </a:rPr>
              <a:t>westminster</a:t>
            </a:r>
            <a:r>
              <a:rPr lang="en-GB" sz="3700" dirty="0" smtClean="0">
                <a:latin typeface="Calibri" pitchFamily="34" charset="0"/>
              </a:rPr>
              <a:t> and transition project ‘intern’</a:t>
            </a:r>
          </a:p>
          <a:p>
            <a:endParaRPr lang="en-GB" sz="3700" dirty="0" smtClean="0"/>
          </a:p>
          <a:p>
            <a:endParaRPr lang="en-GB" dirty="0"/>
          </a:p>
          <a:p>
            <a:endParaRPr lang="en-GB" dirty="0"/>
          </a:p>
        </p:txBody>
      </p:sp>
      <p:sp>
        <p:nvSpPr>
          <p:cNvPr id="2" name="Title 1"/>
          <p:cNvSpPr>
            <a:spLocks noGrp="1"/>
          </p:cNvSpPr>
          <p:nvPr>
            <p:ph type="ctrTitle"/>
          </p:nvPr>
        </p:nvSpPr>
        <p:spPr/>
        <p:txBody>
          <a:bodyPr>
            <a:noAutofit/>
          </a:bodyPr>
          <a:lstStyle/>
          <a:p>
            <a:r>
              <a:rPr lang="en-GB" sz="2800" dirty="0" smtClean="0">
                <a:latin typeface="Calibri" pitchFamily="34" charset="0"/>
              </a:rPr>
              <a:t>Bridges and Stepping Stones: Transitions in Languages Teaching and Learning</a:t>
            </a:r>
            <a:endParaRPr lang="en-GB" sz="2800" dirty="0">
              <a:latin typeface="Calibri" pitchFamily="34" charset="0"/>
            </a:endParaRPr>
          </a:p>
        </p:txBody>
      </p:sp>
      <p:pic>
        <p:nvPicPr>
          <p:cNvPr id="4" name="Picture 3" descr="University of Westminster logo">
            <a:hlinkClick r:id="rId3"/>
          </p:cNvPr>
          <p:cNvPicPr>
            <a:picLocks noChangeAspect="1" noChangeArrowheads="1"/>
          </p:cNvPicPr>
          <p:nvPr/>
        </p:nvPicPr>
        <p:blipFill>
          <a:blip r:embed="rId4" r:link="rId5">
            <a:extLst>
              <a:ext uri="{28A0092B-C50C-407E-A947-70E740481C1C}">
                <a14:useLocalDpi xmlns:a14="http://schemas.microsoft.com/office/drawing/2010/main" val="0"/>
              </a:ext>
            </a:extLst>
          </a:blip>
          <a:srcRect r="48466"/>
          <a:stretch>
            <a:fillRect/>
          </a:stretch>
        </p:blipFill>
        <p:spPr bwMode="auto">
          <a:xfrm>
            <a:off x="467544" y="5380831"/>
            <a:ext cx="16002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1920" y="4737893"/>
            <a:ext cx="1427163"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04248" y="5304630"/>
            <a:ext cx="16637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5859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alibri" pitchFamily="34" charset="0"/>
              </a:rPr>
              <a:t>Research amongst lecturers teaching first year students at Routes London partner institutions</a:t>
            </a:r>
            <a:endParaRPr lang="en-GB" dirty="0">
              <a:latin typeface="Calibri" pitchFamily="34" charset="0"/>
            </a:endParaRPr>
          </a:p>
        </p:txBody>
      </p:sp>
      <p:sp>
        <p:nvSpPr>
          <p:cNvPr id="3" name="Content Placeholder 2"/>
          <p:cNvSpPr>
            <a:spLocks noGrp="1"/>
          </p:cNvSpPr>
          <p:nvPr>
            <p:ph sz="quarter" idx="1"/>
          </p:nvPr>
        </p:nvSpPr>
        <p:spPr>
          <a:xfrm>
            <a:off x="251520" y="1556792"/>
            <a:ext cx="8503920" cy="4572000"/>
          </a:xfrm>
        </p:spPr>
        <p:txBody>
          <a:bodyPr>
            <a:normAutofit lnSpcReduction="10000"/>
          </a:bodyPr>
          <a:lstStyle/>
          <a:p>
            <a:pPr marL="0" indent="0">
              <a:buNone/>
            </a:pPr>
            <a:r>
              <a:rPr lang="en-GB" dirty="0" smtClean="0">
                <a:latin typeface="Calibri" pitchFamily="34" charset="0"/>
              </a:rPr>
              <a:t>1. How would you rate your knowledge of the A-level curriculum in the UK? Be honest(!), and also say why you think you have this knowledge level;</a:t>
            </a:r>
          </a:p>
          <a:p>
            <a:pPr marL="0" indent="0">
              <a:buNone/>
            </a:pPr>
            <a:endParaRPr lang="en-GB" dirty="0" smtClean="0">
              <a:latin typeface="Calibri" pitchFamily="34" charset="0"/>
            </a:endParaRPr>
          </a:p>
          <a:p>
            <a:pPr marL="0" indent="0">
              <a:buNone/>
            </a:pPr>
            <a:r>
              <a:rPr lang="en-GB" dirty="0" smtClean="0">
                <a:latin typeface="Calibri" pitchFamily="34" charset="0"/>
              </a:rPr>
              <a:t>2. What adjustments do you make, consciously or unconsciously perhaps, in your first year teaching (whether in language teaching or in cultural studies, history, literature, etc., teaching) with transition from school in mind? (you may wish to consider, for example, teaching and learning styles, your impression of the student knowledge base, etc.,)</a:t>
            </a:r>
          </a:p>
          <a:p>
            <a:pPr marL="0" indent="0">
              <a:buNone/>
            </a:pPr>
            <a:endParaRPr lang="en-GB" dirty="0" smtClean="0">
              <a:latin typeface="Calibri" pitchFamily="34" charset="0"/>
            </a:endParaRPr>
          </a:p>
          <a:p>
            <a:pPr marL="0" indent="0">
              <a:buNone/>
            </a:pPr>
            <a:endParaRPr lang="en-GB" dirty="0">
              <a:latin typeface="Calibri" pitchFamily="34" charset="0"/>
            </a:endParaRPr>
          </a:p>
        </p:txBody>
      </p:sp>
    </p:spTree>
    <p:extLst>
      <p:ext uri="{BB962C8B-B14F-4D97-AF65-F5344CB8AC3E}">
        <p14:creationId xmlns:p14="http://schemas.microsoft.com/office/powerpoint/2010/main" val="2144703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latin typeface="Calibri" pitchFamily="34" charset="0"/>
              </a:rPr>
              <a:t>Research amongst lecturers teaching first year students at Routes London partner </a:t>
            </a:r>
            <a:r>
              <a:rPr lang="en-GB" sz="2800" dirty="0" smtClean="0">
                <a:latin typeface="Calibri" pitchFamily="34" charset="0"/>
              </a:rPr>
              <a:t>institutions (overview)</a:t>
            </a:r>
            <a:endParaRPr lang="en-GB" sz="2800" dirty="0"/>
          </a:p>
        </p:txBody>
      </p:sp>
      <p:sp>
        <p:nvSpPr>
          <p:cNvPr id="3" name="Content Placeholder 2"/>
          <p:cNvSpPr>
            <a:spLocks noGrp="1"/>
          </p:cNvSpPr>
          <p:nvPr>
            <p:ph sz="quarter" idx="1"/>
          </p:nvPr>
        </p:nvSpPr>
        <p:spPr>
          <a:xfrm>
            <a:off x="323528" y="1628800"/>
            <a:ext cx="8503920" cy="4572000"/>
          </a:xfrm>
        </p:spPr>
        <p:txBody>
          <a:bodyPr>
            <a:normAutofit fontScale="92500" lnSpcReduction="10000"/>
          </a:bodyPr>
          <a:lstStyle/>
          <a:p>
            <a:pPr marL="0" indent="0">
              <a:buNone/>
            </a:pPr>
            <a:r>
              <a:rPr lang="en-GB" dirty="0">
                <a:latin typeface="Calibri" pitchFamily="34" charset="0"/>
              </a:rPr>
              <a:t>Reoccurring themes/statements:</a:t>
            </a:r>
          </a:p>
          <a:p>
            <a:r>
              <a:rPr lang="en-GB" dirty="0" smtClean="0">
                <a:latin typeface="Calibri" pitchFamily="34" charset="0"/>
              </a:rPr>
              <a:t>Diverse </a:t>
            </a:r>
            <a:r>
              <a:rPr lang="en-GB" dirty="0">
                <a:latin typeface="Calibri" pitchFamily="34" charset="0"/>
              </a:rPr>
              <a:t>student body and variety of student experiences makes it difficult to assume any knowledge base and must always be considered when teaching first year undergraduate students</a:t>
            </a:r>
          </a:p>
          <a:p>
            <a:r>
              <a:rPr lang="en-GB" dirty="0" smtClean="0">
                <a:latin typeface="Calibri" pitchFamily="34" charset="0"/>
              </a:rPr>
              <a:t>Students </a:t>
            </a:r>
            <a:r>
              <a:rPr lang="en-GB" dirty="0">
                <a:latin typeface="Calibri" pitchFamily="34" charset="0"/>
              </a:rPr>
              <a:t>knowledge of culture/history/literature is concerning</a:t>
            </a:r>
          </a:p>
          <a:p>
            <a:r>
              <a:rPr lang="en-GB" dirty="0" smtClean="0">
                <a:latin typeface="Calibri" pitchFamily="34" charset="0"/>
              </a:rPr>
              <a:t>University </a:t>
            </a:r>
            <a:r>
              <a:rPr lang="en-GB" dirty="0">
                <a:latin typeface="Calibri" pitchFamily="34" charset="0"/>
              </a:rPr>
              <a:t>teachers are left to fill many gaps in the transition from school to university </a:t>
            </a:r>
            <a:r>
              <a:rPr lang="en-GB" dirty="0" smtClean="0">
                <a:latin typeface="Calibri" pitchFamily="34" charset="0"/>
              </a:rPr>
              <a:t>e.g. </a:t>
            </a:r>
            <a:r>
              <a:rPr lang="en-GB" dirty="0">
                <a:latin typeface="Calibri" pitchFamily="34" charset="0"/>
              </a:rPr>
              <a:t>essay writing, literature studies, confidence building, working independently, using academic resources while doing research etc.</a:t>
            </a:r>
          </a:p>
          <a:p>
            <a:r>
              <a:rPr lang="en-GB" dirty="0" smtClean="0">
                <a:latin typeface="Calibri" pitchFamily="34" charset="0"/>
              </a:rPr>
              <a:t>Many lecturers </a:t>
            </a:r>
            <a:r>
              <a:rPr lang="en-GB" dirty="0">
                <a:latin typeface="Calibri" pitchFamily="34" charset="0"/>
              </a:rPr>
              <a:t>“go back to basics” when teaching first year students</a:t>
            </a:r>
          </a:p>
          <a:p>
            <a:endParaRPr lang="en-GB" dirty="0"/>
          </a:p>
        </p:txBody>
      </p:sp>
    </p:spTree>
    <p:extLst>
      <p:ext uri="{BB962C8B-B14F-4D97-AF65-F5344CB8AC3E}">
        <p14:creationId xmlns:p14="http://schemas.microsoft.com/office/powerpoint/2010/main" val="2668126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100" dirty="0" smtClean="0">
                <a:latin typeface="Calibri" pitchFamily="34" charset="0"/>
              </a:rPr>
              <a:t>Research </a:t>
            </a:r>
            <a:r>
              <a:rPr lang="en-GB" sz="3100" dirty="0">
                <a:latin typeface="Calibri" pitchFamily="34" charset="0"/>
              </a:rPr>
              <a:t>amongst lecturers teaching first year students at Routes London partner institutions </a:t>
            </a:r>
            <a:endParaRPr lang="en-GB" dirty="0"/>
          </a:p>
        </p:txBody>
      </p:sp>
      <p:sp>
        <p:nvSpPr>
          <p:cNvPr id="3" name="Content Placeholder 2"/>
          <p:cNvSpPr>
            <a:spLocks noGrp="1"/>
          </p:cNvSpPr>
          <p:nvPr>
            <p:ph sz="quarter" idx="1"/>
          </p:nvPr>
        </p:nvSpPr>
        <p:spPr>
          <a:xfrm>
            <a:off x="301752" y="1484784"/>
            <a:ext cx="8503920" cy="4572000"/>
          </a:xfrm>
        </p:spPr>
        <p:txBody>
          <a:bodyPr>
            <a:normAutofit fontScale="92500" lnSpcReduction="10000"/>
          </a:bodyPr>
          <a:lstStyle/>
          <a:p>
            <a:pPr marL="0" indent="0">
              <a:buNone/>
            </a:pPr>
            <a:r>
              <a:rPr lang="en-GB" dirty="0" smtClean="0">
                <a:latin typeface="Calibri" pitchFamily="34" charset="0"/>
              </a:rPr>
              <a:t>Individual responses:</a:t>
            </a:r>
          </a:p>
          <a:p>
            <a:r>
              <a:rPr lang="en-GB" dirty="0" smtClean="0">
                <a:latin typeface="Calibri" pitchFamily="34" charset="0"/>
              </a:rPr>
              <a:t>“Students always need support to fit into HE learning style, HE is less spoon-feeding and student need to take initiative to plan and arrange their studies, manage their time and find a good balance between study and life” – SOAS</a:t>
            </a:r>
          </a:p>
          <a:p>
            <a:r>
              <a:rPr lang="en-GB" dirty="0" smtClean="0">
                <a:latin typeface="Calibri" pitchFamily="34" charset="0"/>
              </a:rPr>
              <a:t>“I often ask them if they have studied a given aspect at school and/or how they have studied it so as to be aware of a) what they know and b) the methodology they are familiar with. This helps me build a bridge between the skills they have acquired at school and what they study in first year” – UCL</a:t>
            </a:r>
          </a:p>
          <a:p>
            <a:r>
              <a:rPr lang="en-GB" dirty="0" smtClean="0">
                <a:latin typeface="Calibri" pitchFamily="34" charset="0"/>
              </a:rPr>
              <a:t>“I try to remind them of the differences between what is accepted at school but isn’t any more at university” – UCL</a:t>
            </a:r>
          </a:p>
          <a:p>
            <a:endParaRPr lang="en-GB" dirty="0" smtClean="0">
              <a:latin typeface="Calibri" pitchFamily="34" charset="0"/>
            </a:endParaRPr>
          </a:p>
          <a:p>
            <a:endParaRPr lang="en-GB" dirty="0"/>
          </a:p>
        </p:txBody>
      </p:sp>
    </p:spTree>
    <p:extLst>
      <p:ext uri="{BB962C8B-B14F-4D97-AF65-F5344CB8AC3E}">
        <p14:creationId xmlns:p14="http://schemas.microsoft.com/office/powerpoint/2010/main" val="2634978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a:latin typeface="Calibri" pitchFamily="34" charset="0"/>
              </a:rPr>
              <a:t>Research amongst lecturers teaching first year students at Routes London partner institutions</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 </a:t>
            </a:r>
            <a:r>
              <a:rPr lang="en-GB" dirty="0">
                <a:latin typeface="Calibri" pitchFamily="34" charset="0"/>
              </a:rPr>
              <a:t>“I have noticed a drop in students level of basic knowledge and language skills: most of them have been used to learning purely for exams, they also seem to be covering less and less” – UCL</a:t>
            </a:r>
          </a:p>
          <a:p>
            <a:r>
              <a:rPr lang="en-GB" dirty="0" smtClean="0">
                <a:latin typeface="Calibri" pitchFamily="34" charset="0"/>
              </a:rPr>
              <a:t>“</a:t>
            </a:r>
            <a:r>
              <a:rPr lang="en-GB" dirty="0">
                <a:latin typeface="Calibri" pitchFamily="34" charset="0"/>
              </a:rPr>
              <a:t>My general feeling (from my current position) is that despite all we do, or try to do, we need to rethink our curriculum – or at least the way we teach it - to make the transition from school to university smoother” – UCL</a:t>
            </a:r>
          </a:p>
          <a:p>
            <a:r>
              <a:rPr lang="en-GB" dirty="0" smtClean="0">
                <a:latin typeface="Calibri" pitchFamily="34" charset="0"/>
              </a:rPr>
              <a:t>“</a:t>
            </a:r>
            <a:r>
              <a:rPr lang="en-GB" dirty="0">
                <a:latin typeface="Calibri" pitchFamily="34" charset="0"/>
              </a:rPr>
              <a:t>I don’t understand what adjustments implies” – UCL</a:t>
            </a:r>
          </a:p>
          <a:p>
            <a:r>
              <a:rPr lang="en-GB" dirty="0" smtClean="0">
                <a:latin typeface="Calibri" pitchFamily="34" charset="0"/>
              </a:rPr>
              <a:t>“</a:t>
            </a:r>
            <a:r>
              <a:rPr lang="en-GB" dirty="0">
                <a:latin typeface="Calibri" pitchFamily="34" charset="0"/>
              </a:rPr>
              <a:t>I have never thought of those students as a vulnerable group who needed some kind of soft start in academia. Rather the </a:t>
            </a:r>
            <a:r>
              <a:rPr lang="en-GB" dirty="0" smtClean="0">
                <a:latin typeface="Calibri" pitchFamily="34" charset="0"/>
              </a:rPr>
              <a:t>contrary, </a:t>
            </a:r>
            <a:r>
              <a:rPr lang="en-GB" dirty="0">
                <a:latin typeface="Calibri" pitchFamily="34" charset="0"/>
              </a:rPr>
              <a:t>I was always looking for ways to challenge them” – </a:t>
            </a:r>
            <a:r>
              <a:rPr lang="en-GB" dirty="0" smtClean="0">
                <a:latin typeface="Calibri" pitchFamily="34" charset="0"/>
              </a:rPr>
              <a:t>UCL/University </a:t>
            </a:r>
            <a:r>
              <a:rPr lang="en-GB" dirty="0">
                <a:latin typeface="Calibri" pitchFamily="34" charset="0"/>
              </a:rPr>
              <a:t>of </a:t>
            </a:r>
            <a:r>
              <a:rPr lang="en-GB" dirty="0" smtClean="0">
                <a:latin typeface="Calibri" pitchFamily="34" charset="0"/>
              </a:rPr>
              <a:t>Westminster (‘transitional’ lecturer)</a:t>
            </a:r>
            <a:endParaRPr lang="en-GB" dirty="0">
              <a:latin typeface="Calibri" pitchFamily="34" charset="0"/>
            </a:endParaRPr>
          </a:p>
        </p:txBody>
      </p:sp>
    </p:spTree>
    <p:extLst>
      <p:ext uri="{BB962C8B-B14F-4D97-AF65-F5344CB8AC3E}">
        <p14:creationId xmlns:p14="http://schemas.microsoft.com/office/powerpoint/2010/main" val="3323037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a:latin typeface="Calibri" pitchFamily="34" charset="0"/>
              </a:rPr>
              <a:t>Research amongst lecturers teaching first year students at Routes London partner institutions</a:t>
            </a:r>
            <a:endParaRPr lang="en-GB" dirty="0"/>
          </a:p>
        </p:txBody>
      </p:sp>
      <p:sp>
        <p:nvSpPr>
          <p:cNvPr id="3" name="Content Placeholder 2"/>
          <p:cNvSpPr>
            <a:spLocks noGrp="1"/>
          </p:cNvSpPr>
          <p:nvPr>
            <p:ph sz="quarter" idx="1"/>
          </p:nvPr>
        </p:nvSpPr>
        <p:spPr>
          <a:xfrm>
            <a:off x="251520" y="1484784"/>
            <a:ext cx="8503920" cy="4572000"/>
          </a:xfrm>
        </p:spPr>
        <p:txBody>
          <a:bodyPr>
            <a:normAutofit fontScale="85000" lnSpcReduction="20000"/>
          </a:bodyPr>
          <a:lstStyle/>
          <a:p>
            <a:r>
              <a:rPr lang="en-GB" dirty="0" smtClean="0">
                <a:latin typeface="Calibri" pitchFamily="34" charset="0"/>
              </a:rPr>
              <a:t>“</a:t>
            </a:r>
            <a:r>
              <a:rPr lang="en-GB" dirty="0">
                <a:latin typeface="Calibri" pitchFamily="34" charset="0"/>
              </a:rPr>
              <a:t>With all the students I assume little knowledge base of the literature/history in question, and we have workshops at </a:t>
            </a:r>
            <a:r>
              <a:rPr lang="en-GB" dirty="0" err="1">
                <a:latin typeface="Calibri" pitchFamily="34" charset="0"/>
              </a:rPr>
              <a:t>Birkbeck</a:t>
            </a:r>
            <a:r>
              <a:rPr lang="en-GB" dirty="0">
                <a:latin typeface="Calibri" pitchFamily="34" charset="0"/>
              </a:rPr>
              <a:t> to help with academic writing and I talk </a:t>
            </a:r>
            <a:r>
              <a:rPr lang="en-GB" dirty="0" smtClean="0">
                <a:latin typeface="Calibri" pitchFamily="34" charset="0"/>
              </a:rPr>
              <a:t>about </a:t>
            </a:r>
            <a:r>
              <a:rPr lang="en-GB" dirty="0">
                <a:latin typeface="Calibri" pitchFamily="34" charset="0"/>
              </a:rPr>
              <a:t>essay-writing in class” – </a:t>
            </a:r>
            <a:r>
              <a:rPr lang="en-GB" dirty="0" err="1">
                <a:latin typeface="Calibri" pitchFamily="34" charset="0"/>
              </a:rPr>
              <a:t>Birkbeck</a:t>
            </a:r>
            <a:endParaRPr lang="en-GB" dirty="0">
              <a:latin typeface="Calibri" pitchFamily="34" charset="0"/>
            </a:endParaRPr>
          </a:p>
          <a:p>
            <a:r>
              <a:rPr lang="en-GB" dirty="0" smtClean="0">
                <a:latin typeface="Calibri" pitchFamily="34" charset="0"/>
              </a:rPr>
              <a:t> </a:t>
            </a:r>
            <a:r>
              <a:rPr lang="en-GB" dirty="0">
                <a:latin typeface="Calibri" pitchFamily="34" charset="0"/>
              </a:rPr>
              <a:t>“I explain grammar from scratch (most of them only know about form but not really about function of grammar items)” – Brunel</a:t>
            </a:r>
          </a:p>
          <a:p>
            <a:r>
              <a:rPr lang="en-GB" dirty="0" smtClean="0">
                <a:latin typeface="Calibri" pitchFamily="34" charset="0"/>
              </a:rPr>
              <a:t>“</a:t>
            </a:r>
            <a:r>
              <a:rPr lang="en-GB" dirty="0">
                <a:latin typeface="Calibri" pitchFamily="34" charset="0"/>
              </a:rPr>
              <a:t>The language students I teach at undergraduate level mostly have no A-Level background in the language I teach. They come from widely different backgrounds and I take that into account, </a:t>
            </a:r>
            <a:r>
              <a:rPr lang="en-GB" dirty="0" smtClean="0">
                <a:latin typeface="Calibri" pitchFamily="34" charset="0"/>
              </a:rPr>
              <a:t>especially </a:t>
            </a:r>
            <a:r>
              <a:rPr lang="en-GB" dirty="0">
                <a:latin typeface="Calibri" pitchFamily="34" charset="0"/>
              </a:rPr>
              <a:t>in respect to knowledge of culture / history etc.” – Imperial</a:t>
            </a:r>
          </a:p>
          <a:p>
            <a:r>
              <a:rPr lang="en-GB" dirty="0" smtClean="0">
                <a:latin typeface="Calibri" pitchFamily="34" charset="0"/>
              </a:rPr>
              <a:t>“</a:t>
            </a:r>
            <a:r>
              <a:rPr lang="en-GB" dirty="0">
                <a:latin typeface="Calibri" pitchFamily="34" charset="0"/>
              </a:rPr>
              <a:t>Teaching and learning has to take into account the variety of experiences students brought into the classroom” – Queen Mary University of London</a:t>
            </a:r>
          </a:p>
          <a:p>
            <a:endParaRPr lang="en-GB" dirty="0"/>
          </a:p>
        </p:txBody>
      </p:sp>
    </p:spTree>
    <p:extLst>
      <p:ext uri="{BB962C8B-B14F-4D97-AF65-F5344CB8AC3E}">
        <p14:creationId xmlns:p14="http://schemas.microsoft.com/office/powerpoint/2010/main" val="137038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dirty="0">
                <a:latin typeface="Calibri" pitchFamily="34" charset="0"/>
              </a:rPr>
              <a:t>Research amongst lecturers teaching first year students at Routes London partner </a:t>
            </a:r>
            <a:r>
              <a:rPr lang="en-GB" sz="2400" dirty="0" smtClean="0">
                <a:latin typeface="Calibri" pitchFamily="34" charset="0"/>
              </a:rPr>
              <a:t>institutions (selection of in-depth answers)</a:t>
            </a:r>
            <a:endParaRPr lang="en-GB" sz="2400" dirty="0"/>
          </a:p>
        </p:txBody>
      </p:sp>
      <p:sp>
        <p:nvSpPr>
          <p:cNvPr id="3" name="Content Placeholder 2"/>
          <p:cNvSpPr>
            <a:spLocks noGrp="1"/>
          </p:cNvSpPr>
          <p:nvPr>
            <p:ph sz="quarter" idx="1"/>
          </p:nvPr>
        </p:nvSpPr>
        <p:spPr/>
        <p:txBody>
          <a:bodyPr>
            <a:normAutofit fontScale="25000" lnSpcReduction="20000"/>
          </a:bodyPr>
          <a:lstStyle/>
          <a:p>
            <a:pPr marL="0" indent="0">
              <a:buNone/>
            </a:pPr>
            <a:r>
              <a:rPr lang="en-GB" sz="4800" dirty="0" smtClean="0">
                <a:latin typeface="Calibri" pitchFamily="34" charset="0"/>
              </a:rPr>
              <a:t>How </a:t>
            </a:r>
            <a:r>
              <a:rPr lang="en-GB" sz="4800" dirty="0">
                <a:latin typeface="Calibri" pitchFamily="34" charset="0"/>
              </a:rPr>
              <a:t>would you rate your knowledge of the A-level curriculum in the UK? Be honest(!), and also say why </a:t>
            </a:r>
            <a:r>
              <a:rPr lang="en-GB" sz="4800" dirty="0" smtClean="0">
                <a:latin typeface="Calibri" pitchFamily="34" charset="0"/>
              </a:rPr>
              <a:t>you think </a:t>
            </a:r>
            <a:r>
              <a:rPr lang="en-GB" sz="4800" dirty="0">
                <a:latin typeface="Calibri" pitchFamily="34" charset="0"/>
              </a:rPr>
              <a:t>you have this knowledge </a:t>
            </a:r>
            <a:r>
              <a:rPr lang="en-GB" sz="4800" dirty="0" smtClean="0">
                <a:latin typeface="Calibri" pitchFamily="34" charset="0"/>
              </a:rPr>
              <a:t>level</a:t>
            </a:r>
          </a:p>
          <a:p>
            <a:pPr marL="914400" indent="-914400">
              <a:buAutoNum type="arabicPeriod"/>
            </a:pPr>
            <a:endParaRPr lang="en-GB" sz="4800" dirty="0">
              <a:latin typeface="Calibri" pitchFamily="34" charset="0"/>
            </a:endParaRPr>
          </a:p>
          <a:p>
            <a:pPr>
              <a:buFont typeface="Wingdings" pitchFamily="2" charset="2"/>
              <a:buChar char="§"/>
            </a:pPr>
            <a:r>
              <a:rPr lang="en-GB" sz="4800" dirty="0" smtClean="0">
                <a:latin typeface="Calibri" pitchFamily="34" charset="0"/>
              </a:rPr>
              <a:t>“My </a:t>
            </a:r>
            <a:r>
              <a:rPr lang="en-GB" sz="4800" dirty="0">
                <a:latin typeface="Calibri" pitchFamily="34" charset="0"/>
              </a:rPr>
              <a:t>current knowledge of the A-level curriculum in Languages in the UK is close to nil, and the little I claim to know is based purely on my own (probably completely </a:t>
            </a:r>
            <a:r>
              <a:rPr lang="en-GB" sz="4800" dirty="0" smtClean="0">
                <a:latin typeface="Calibri" pitchFamily="34" charset="0"/>
              </a:rPr>
              <a:t>out-dated</a:t>
            </a:r>
            <a:r>
              <a:rPr lang="en-GB" sz="4800" dirty="0">
                <a:latin typeface="Calibri" pitchFamily="34" charset="0"/>
              </a:rPr>
              <a:t>) experience of having taken A-level French myself (almost 25 years ago!). I hear a little anecdotal information about GCSEs from mothers with children in the UK system, and now with my own son taking GCSE French and Spanish, I might learn a little more (bottom-up) information (although he is following the i-GCSE route). So, I rate my knowledge very poorly</a:t>
            </a:r>
            <a:r>
              <a:rPr lang="en-GB" sz="4800" dirty="0" smtClean="0">
                <a:latin typeface="Calibri" pitchFamily="34" charset="0"/>
              </a:rPr>
              <a:t>!”   [French Applied Language Tutor; English native speaker];</a:t>
            </a:r>
          </a:p>
          <a:p>
            <a:pPr marL="0" indent="0">
              <a:buNone/>
            </a:pPr>
            <a:endParaRPr lang="en-GB" sz="4800" dirty="0">
              <a:latin typeface="Calibri" pitchFamily="34" charset="0"/>
            </a:endParaRPr>
          </a:p>
          <a:p>
            <a:pPr>
              <a:buFont typeface="Wingdings" pitchFamily="2" charset="2"/>
              <a:buChar char="§"/>
            </a:pPr>
            <a:r>
              <a:rPr lang="en-GB" sz="4800" dirty="0" smtClean="0">
                <a:latin typeface="Calibri" pitchFamily="34" charset="0"/>
              </a:rPr>
              <a:t>“Having </a:t>
            </a:r>
            <a:r>
              <a:rPr lang="en-GB" sz="4800" dirty="0">
                <a:latin typeface="Calibri" pitchFamily="34" charset="0"/>
              </a:rPr>
              <a:t>tutored several students privately for A-level Arabic, I know the curriculum for those exams quite well. However, most of our </a:t>
            </a:r>
            <a:r>
              <a:rPr lang="en-GB" sz="4800" dirty="0" smtClean="0">
                <a:latin typeface="Calibri" pitchFamily="34" charset="0"/>
              </a:rPr>
              <a:t>first year </a:t>
            </a:r>
            <a:r>
              <a:rPr lang="en-GB" sz="4800" dirty="0">
                <a:latin typeface="Calibri" pitchFamily="34" charset="0"/>
              </a:rPr>
              <a:t>Arabic students do not have GCSE in Arabic, let alone A-level. My two sons also did a range of A-levels (sciences and humanities), so I have some idea of other </a:t>
            </a:r>
            <a:r>
              <a:rPr lang="en-GB" sz="4800" dirty="0" smtClean="0">
                <a:latin typeface="Calibri" pitchFamily="34" charset="0"/>
              </a:rPr>
              <a:t>subjects</a:t>
            </a:r>
            <a:r>
              <a:rPr lang="en-GB" sz="4800" dirty="0">
                <a:latin typeface="Calibri" pitchFamily="34" charset="0"/>
              </a:rPr>
              <a:t> </a:t>
            </a:r>
            <a:r>
              <a:rPr lang="en-GB" sz="4800" dirty="0" smtClean="0">
                <a:latin typeface="Calibri" pitchFamily="34" charset="0"/>
              </a:rPr>
              <a:t>“  [Arabic Language Tutor; English native speaker];</a:t>
            </a:r>
          </a:p>
          <a:p>
            <a:pPr marL="0" indent="0">
              <a:buNone/>
            </a:pPr>
            <a:endParaRPr lang="en-GB" sz="4800" dirty="0" smtClean="0">
              <a:latin typeface="Calibri" pitchFamily="34" charset="0"/>
            </a:endParaRPr>
          </a:p>
          <a:p>
            <a:pPr>
              <a:buFont typeface="Wingdings" pitchFamily="2" charset="2"/>
              <a:buChar char="§"/>
            </a:pPr>
            <a:r>
              <a:rPr lang="en-GB" sz="4800" dirty="0" smtClean="0">
                <a:latin typeface="Calibri" pitchFamily="34" charset="0"/>
              </a:rPr>
              <a:t>“Other </a:t>
            </a:r>
            <a:r>
              <a:rPr lang="en-GB" sz="4800" dirty="0">
                <a:latin typeface="Calibri" pitchFamily="34" charset="0"/>
              </a:rPr>
              <a:t>than having done </a:t>
            </a:r>
            <a:r>
              <a:rPr lang="en-GB" sz="4800" dirty="0" smtClean="0">
                <a:latin typeface="Calibri" pitchFamily="34" charset="0"/>
              </a:rPr>
              <a:t>A-Level </a:t>
            </a:r>
            <a:r>
              <a:rPr lang="en-GB" sz="4800" dirty="0">
                <a:latin typeface="Calibri" pitchFamily="34" charset="0"/>
              </a:rPr>
              <a:t>myself a large number of years ago (nearly 30), I have very little knowledge of the </a:t>
            </a:r>
            <a:r>
              <a:rPr lang="en-GB" sz="4800" dirty="0" smtClean="0">
                <a:latin typeface="Calibri" pitchFamily="34" charset="0"/>
              </a:rPr>
              <a:t>A-Level </a:t>
            </a:r>
            <a:r>
              <a:rPr lang="en-GB" sz="4800" dirty="0">
                <a:latin typeface="Calibri" pitchFamily="34" charset="0"/>
              </a:rPr>
              <a:t>German curriculum. I understand it has changed quite a lot since then, and my students told me they studied the film </a:t>
            </a:r>
            <a:r>
              <a:rPr lang="en-GB" sz="4800" i="1" dirty="0">
                <a:latin typeface="Calibri" pitchFamily="34" charset="0"/>
              </a:rPr>
              <a:t>Goodbye Lenin, </a:t>
            </a:r>
            <a:r>
              <a:rPr lang="en-GB" sz="4800" dirty="0">
                <a:latin typeface="Calibri" pitchFamily="34" charset="0"/>
              </a:rPr>
              <a:t>whereas I studied four works of literature. My students seem to have a better understanding of translation issues and translation strategies and conventions than I had at the same stage in my </a:t>
            </a:r>
            <a:r>
              <a:rPr lang="en-GB" sz="4800" dirty="0" smtClean="0">
                <a:latin typeface="Calibri" pitchFamily="34" charset="0"/>
              </a:rPr>
              <a:t>education. I probably should have looked at the A-level curriculum before I started the teaching (although in my defence I have a mixed group of majority non-UK or non A-level students)  [Translation Studies Tutor];</a:t>
            </a:r>
          </a:p>
          <a:p>
            <a:pPr marL="0" indent="0">
              <a:buNone/>
            </a:pPr>
            <a:endParaRPr lang="en-GB" sz="4800" dirty="0" smtClean="0">
              <a:latin typeface="Calibri" pitchFamily="34" charset="0"/>
            </a:endParaRPr>
          </a:p>
          <a:p>
            <a:pPr>
              <a:buFont typeface="Wingdings" pitchFamily="2" charset="2"/>
              <a:buChar char="§"/>
            </a:pPr>
            <a:r>
              <a:rPr lang="en-GB" sz="4800" dirty="0" smtClean="0">
                <a:latin typeface="Calibri" pitchFamily="34" charset="0"/>
              </a:rPr>
              <a:t>“My knowledge of the A-level curriculum is poor. I have a vague idea of the topics my students covered because I can see that they are able to discuss a number of themes (the environment, for example) with much more ease than others. Their vocabulary is broader, and they also have a range of arguments in mind. But I do not know more than this [French Language Tutor; French native speaker];</a:t>
            </a:r>
          </a:p>
          <a:p>
            <a:pPr marL="0" indent="0">
              <a:buNone/>
            </a:pPr>
            <a:endParaRPr lang="en-GB" sz="4800" dirty="0" smtClean="0">
              <a:latin typeface="Calibri" pitchFamily="34" charset="0"/>
            </a:endParaRPr>
          </a:p>
          <a:p>
            <a:pPr>
              <a:buFont typeface="Wingdings" pitchFamily="2" charset="2"/>
              <a:buChar char="§"/>
            </a:pPr>
            <a:r>
              <a:rPr lang="en-GB" sz="4800" dirty="0" smtClean="0">
                <a:latin typeface="Calibri" pitchFamily="34" charset="0"/>
              </a:rPr>
              <a:t>Quite sound knowledge. I have taught A-level Spanish and produced some revision materials in the past as well as co-authoring/proof-reading learning resources for this level “ [Spanish Language Teacher; Spanish native speaker]</a:t>
            </a:r>
          </a:p>
          <a:p>
            <a:pPr marL="0" indent="0">
              <a:buNone/>
            </a:pPr>
            <a:endParaRPr lang="en-GB" sz="5600" dirty="0">
              <a:latin typeface="Calibri" pitchFamily="34" charset="0"/>
            </a:endParaRPr>
          </a:p>
          <a:p>
            <a:pPr>
              <a:buFont typeface="Wingdings" pitchFamily="2" charset="2"/>
              <a:buChar char="§"/>
            </a:pPr>
            <a:endParaRPr lang="en-GB" sz="2400" dirty="0" smtClean="0">
              <a:latin typeface="Calibri" pitchFamily="34" charset="0"/>
            </a:endParaRPr>
          </a:p>
          <a:p>
            <a:pPr marL="0" indent="0">
              <a:buNone/>
            </a:pPr>
            <a:r>
              <a:rPr lang="en-GB" sz="2400" dirty="0" smtClean="0">
                <a:latin typeface="Calibri" pitchFamily="34" charset="0"/>
              </a:rPr>
              <a:t>. </a:t>
            </a:r>
          </a:p>
          <a:p>
            <a:pPr marL="0" indent="0">
              <a:buNone/>
            </a:pPr>
            <a:endParaRPr lang="en-GB" dirty="0" smtClean="0">
              <a:latin typeface="Calibri" pitchFamily="34" charset="0"/>
            </a:endParaRPr>
          </a:p>
          <a:p>
            <a:pPr marL="0" indent="0">
              <a:buNone/>
            </a:pPr>
            <a:endParaRPr lang="en-GB" dirty="0"/>
          </a:p>
          <a:p>
            <a:pPr marL="0" indent="0">
              <a:buNone/>
            </a:pPr>
            <a:r>
              <a:rPr lang="en-GB" dirty="0"/>
              <a:t/>
            </a:r>
            <a:br>
              <a:rPr lang="en-GB" dirty="0"/>
            </a:br>
            <a:endParaRPr lang="en-GB" dirty="0"/>
          </a:p>
        </p:txBody>
      </p:sp>
    </p:spTree>
    <p:extLst>
      <p:ext uri="{BB962C8B-B14F-4D97-AF65-F5344CB8AC3E}">
        <p14:creationId xmlns:p14="http://schemas.microsoft.com/office/powerpoint/2010/main" val="208565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dirty="0">
                <a:latin typeface="Calibri" pitchFamily="34" charset="0"/>
              </a:rPr>
              <a:t>Research amongst lecturers teaching first year students at Routes London partner </a:t>
            </a:r>
            <a:r>
              <a:rPr lang="en-GB" sz="2400" dirty="0" smtClean="0">
                <a:latin typeface="Calibri" pitchFamily="34" charset="0"/>
              </a:rPr>
              <a:t>institutions (in-depth answer)</a:t>
            </a:r>
            <a:endParaRPr lang="en-GB" sz="2400" dirty="0">
              <a:latin typeface="Calibri" pitchFamily="34" charset="0"/>
            </a:endParaRPr>
          </a:p>
        </p:txBody>
      </p:sp>
      <p:sp>
        <p:nvSpPr>
          <p:cNvPr id="3" name="Content Placeholder 2"/>
          <p:cNvSpPr>
            <a:spLocks noGrp="1"/>
          </p:cNvSpPr>
          <p:nvPr>
            <p:ph sz="quarter" idx="1"/>
          </p:nvPr>
        </p:nvSpPr>
        <p:spPr/>
        <p:txBody>
          <a:bodyPr>
            <a:normAutofit fontScale="47500" lnSpcReduction="20000"/>
          </a:bodyPr>
          <a:lstStyle/>
          <a:p>
            <a:pPr marL="0" indent="0">
              <a:buNone/>
            </a:pPr>
            <a:r>
              <a:rPr lang="en-GB" sz="2800" dirty="0">
                <a:latin typeface="Calibri" pitchFamily="34" charset="0"/>
              </a:rPr>
              <a:t>2. What adjustments do you make, consciously or unconsciously perhaps, in your first year teaching (whether in language teaching or area studies) with transition from school in mind? (you may wish to consider, for example, teaching and learning styles, your impression of the student knowledge base, etc.,)</a:t>
            </a:r>
          </a:p>
          <a:p>
            <a:pPr marL="0" indent="0">
              <a:buNone/>
            </a:pPr>
            <a:endParaRPr lang="en-GB" sz="2800" dirty="0" smtClean="0"/>
          </a:p>
          <a:p>
            <a:pPr marL="0" indent="0">
              <a:buNone/>
            </a:pPr>
            <a:endParaRPr lang="en-GB" sz="2800" dirty="0" smtClean="0"/>
          </a:p>
          <a:p>
            <a:pPr marL="0" indent="0">
              <a:buNone/>
            </a:pPr>
            <a:r>
              <a:rPr lang="en-GB" sz="2800" dirty="0" smtClean="0">
                <a:latin typeface="Calibri" pitchFamily="34" charset="0"/>
              </a:rPr>
              <a:t>“I </a:t>
            </a:r>
            <a:r>
              <a:rPr lang="en-GB" sz="2800" dirty="0">
                <a:latin typeface="Calibri" pitchFamily="34" charset="0"/>
              </a:rPr>
              <a:t>teach first years on the French for Work modules and must say that I go back to complete basics. I do this to ensure that each student is working from the same starting point on my course, regardless of previous experience. This "starting-from-scratch" approach refers to applied </a:t>
            </a:r>
            <a:r>
              <a:rPr lang="en-GB" sz="2800" i="1" dirty="0">
                <a:latin typeface="Calibri" pitchFamily="34" charset="0"/>
              </a:rPr>
              <a:t>techniques</a:t>
            </a:r>
            <a:r>
              <a:rPr lang="en-GB" sz="2800" dirty="0">
                <a:latin typeface="Calibri" pitchFamily="34" charset="0"/>
              </a:rPr>
              <a:t> rather than language proper, so as to account for the mixed educational pathways of our students (European exchange students are likely to be more familiar with straightforward summarising/synthesis skills than ours, but can struggle with the (trans)creative elements, whereas home students are more able in terms of the creative skills - just as my own research claims!). Every year a significant number of my students come from French/Francophone backgrounds (even if they have carried out their secondary education in the English system, following the A-level route, so would not show up statistically as "Francophone"), which means that linguistically they surpass their Anglophone A-level counterparts in terms of oral and aural language skills in French. However, they often struggle more in the written mode (in French and English). The way our marking criteria is formulated means that it all tends to balance out in the end, with native English speakers making up for comprehension gaps with the quality of their English and their understanding of the creative aspects of the course, while the mother-tongue French do better at comprehension, but lose out on the English/creative side.   </a:t>
            </a:r>
            <a:br>
              <a:rPr lang="en-GB" sz="2800" dirty="0">
                <a:latin typeface="Calibri" pitchFamily="34" charset="0"/>
              </a:rPr>
            </a:br>
            <a:endParaRPr lang="en-GB" sz="2800" dirty="0">
              <a:latin typeface="Calibri" pitchFamily="34" charset="0"/>
            </a:endParaRPr>
          </a:p>
          <a:p>
            <a:pPr marL="0" indent="0">
              <a:buNone/>
            </a:pPr>
            <a:r>
              <a:rPr lang="en-GB" sz="2800" dirty="0">
                <a:latin typeface="Calibri" pitchFamily="34" charset="0"/>
              </a:rPr>
              <a:t>I tend to approach (and present) the mixed abilities in the class as an advantage (although I know some lecturers struggle with it), asking native-French speakers and native-English speakers to split into groups representing both, and with both assisting each other with their expertise. Learning from each other tends to work well (and asking students to express themselves orally in their </a:t>
            </a:r>
            <a:r>
              <a:rPr lang="en-GB" sz="2800" i="1" dirty="0">
                <a:latin typeface="Calibri" pitchFamily="34" charset="0"/>
              </a:rPr>
              <a:t>least</a:t>
            </a:r>
            <a:r>
              <a:rPr lang="en-GB" sz="2800" dirty="0">
                <a:latin typeface="Calibri" pitchFamily="34" charset="0"/>
              </a:rPr>
              <a:t> proficient language makes everyone feel more at ease, knowing that no-one is perfect</a:t>
            </a:r>
            <a:r>
              <a:rPr lang="en-GB" sz="2800" dirty="0" smtClean="0">
                <a:latin typeface="Calibri" pitchFamily="34" charset="0"/>
              </a:rPr>
              <a:t>!)”                                    [French Applied Language Tutor; English native speaker, but bilingual; educated in UK]</a:t>
            </a:r>
          </a:p>
          <a:p>
            <a:pPr marL="0" indent="0">
              <a:buNone/>
            </a:pPr>
            <a:r>
              <a:rPr lang="en-GB" dirty="0"/>
              <a:t/>
            </a:r>
            <a:br>
              <a:rPr lang="en-GB" dirty="0"/>
            </a:br>
            <a:endParaRPr lang="en-GB" dirty="0">
              <a:latin typeface="Calibri" pitchFamily="34" charset="0"/>
            </a:endParaRPr>
          </a:p>
          <a:p>
            <a:endParaRPr lang="en-GB" dirty="0"/>
          </a:p>
        </p:txBody>
      </p:sp>
    </p:spTree>
    <p:extLst>
      <p:ext uri="{BB962C8B-B14F-4D97-AF65-F5344CB8AC3E}">
        <p14:creationId xmlns:p14="http://schemas.microsoft.com/office/powerpoint/2010/main" val="2903971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dirty="0">
                <a:latin typeface="Calibri" pitchFamily="34" charset="0"/>
              </a:rPr>
              <a:t>Research amongst lecturers teaching first year students at Routes London partner </a:t>
            </a:r>
            <a:r>
              <a:rPr lang="en-GB" sz="2400" dirty="0" smtClean="0">
                <a:latin typeface="Calibri" pitchFamily="34" charset="0"/>
              </a:rPr>
              <a:t>institutions (in-depth answer)</a:t>
            </a:r>
            <a:endParaRPr lang="en-GB" sz="2400" dirty="0"/>
          </a:p>
        </p:txBody>
      </p:sp>
      <p:sp>
        <p:nvSpPr>
          <p:cNvPr id="3" name="Content Placeholder 2"/>
          <p:cNvSpPr>
            <a:spLocks noGrp="1"/>
          </p:cNvSpPr>
          <p:nvPr>
            <p:ph sz="quarter" idx="1"/>
          </p:nvPr>
        </p:nvSpPr>
        <p:spPr/>
        <p:txBody>
          <a:bodyPr>
            <a:normAutofit fontScale="55000" lnSpcReduction="20000"/>
          </a:bodyPr>
          <a:lstStyle/>
          <a:p>
            <a:pPr marL="0" indent="0">
              <a:buNone/>
            </a:pPr>
            <a:r>
              <a:rPr lang="en-GB" dirty="0">
                <a:latin typeface="Calibri" pitchFamily="34" charset="0"/>
              </a:rPr>
              <a:t>2. What adjustments do you make, consciously or unconsciously perhaps, in your first year teaching (whether in language teaching or area studies) with transition from school in mind? (you may wish to consider, for example, teaching and learning styles, your impression of the student knowledge base, etc</a:t>
            </a:r>
            <a:r>
              <a:rPr lang="en-GB" dirty="0" smtClean="0">
                <a:latin typeface="Calibri" pitchFamily="34" charset="0"/>
              </a:rPr>
              <a:t>.,)</a:t>
            </a:r>
          </a:p>
          <a:p>
            <a:endParaRPr lang="en-GB" dirty="0">
              <a:latin typeface="Calibri" pitchFamily="34" charset="0"/>
            </a:endParaRPr>
          </a:p>
          <a:p>
            <a:pPr marL="0" indent="0">
              <a:buNone/>
            </a:pPr>
            <a:r>
              <a:rPr lang="en-GB" dirty="0" smtClean="0">
                <a:latin typeface="Calibri" pitchFamily="34" charset="0"/>
              </a:rPr>
              <a:t>“We </a:t>
            </a:r>
            <a:r>
              <a:rPr lang="en-GB" dirty="0">
                <a:latin typeface="Calibri" pitchFamily="34" charset="0"/>
              </a:rPr>
              <a:t>do make adjustments, in Language Development, in terms of assessment: CW1 and CW2 are not as analytical in Year 1 as in Year 2. CW1 is a creative piece of writing (whereas it is an essay in Y2), and CW2 is an oral presentation about personal experiences or tastes (visit to </a:t>
            </a:r>
            <a:r>
              <a:rPr lang="en-GB" dirty="0" smtClean="0">
                <a:latin typeface="Calibri" pitchFamily="34" charset="0"/>
              </a:rPr>
              <a:t>a </a:t>
            </a:r>
            <a:r>
              <a:rPr lang="en-GB" dirty="0">
                <a:latin typeface="Calibri" pitchFamily="34" charset="0"/>
              </a:rPr>
              <a:t>museum, what aspect of the French culture they like</a:t>
            </a:r>
            <a:r>
              <a:rPr lang="en-GB" dirty="0" smtClean="0">
                <a:latin typeface="Calibri" pitchFamily="34" charset="0"/>
              </a:rPr>
              <a:t>...).</a:t>
            </a:r>
            <a:r>
              <a:rPr lang="en-GB" dirty="0">
                <a:latin typeface="Calibri" pitchFamily="34" charset="0"/>
              </a:rPr>
              <a:t/>
            </a:r>
            <a:br>
              <a:rPr lang="en-GB" dirty="0">
                <a:latin typeface="Calibri" pitchFamily="34" charset="0"/>
              </a:rPr>
            </a:br>
            <a:endParaRPr lang="en-GB" dirty="0">
              <a:latin typeface="Calibri" pitchFamily="34" charset="0"/>
            </a:endParaRPr>
          </a:p>
          <a:p>
            <a:pPr marL="0" indent="0">
              <a:buNone/>
            </a:pPr>
            <a:r>
              <a:rPr lang="en-GB" dirty="0">
                <a:latin typeface="Calibri" pitchFamily="34" charset="0"/>
              </a:rPr>
              <a:t>When I first started teaching Y1 students, I did not really take the school-university transition into </a:t>
            </a:r>
            <a:r>
              <a:rPr lang="en-GB" dirty="0" smtClean="0">
                <a:latin typeface="Calibri" pitchFamily="34" charset="0"/>
              </a:rPr>
              <a:t>account</a:t>
            </a:r>
            <a:r>
              <a:rPr lang="en-GB" dirty="0">
                <a:latin typeface="Calibri" pitchFamily="34" charset="0"/>
              </a:rPr>
              <a:t>. But experience from colleagues, who were more "generous" than me in terms of marking, or more supportive, taught me that I had to adapt to the fact that it was their first real experience of being independent. Now I tend to lower my expectations when I mark and teach, and am also more aware of the fact that the experience might be distressing for some, so I am trying to be more accessible to them (keeping them informed about my office </a:t>
            </a:r>
            <a:r>
              <a:rPr lang="en-GB" dirty="0" smtClean="0">
                <a:latin typeface="Calibri" pitchFamily="34" charset="0"/>
              </a:rPr>
              <a:t>hours, </a:t>
            </a:r>
            <a:r>
              <a:rPr lang="en-GB" dirty="0">
                <a:latin typeface="Calibri" pitchFamily="34" charset="0"/>
              </a:rPr>
              <a:t>etc.). </a:t>
            </a:r>
            <a:br>
              <a:rPr lang="en-GB" dirty="0">
                <a:latin typeface="Calibri" pitchFamily="34" charset="0"/>
              </a:rPr>
            </a:br>
            <a:endParaRPr lang="en-GB" dirty="0">
              <a:latin typeface="Calibri" pitchFamily="34" charset="0"/>
            </a:endParaRPr>
          </a:p>
          <a:p>
            <a:pPr marL="0" indent="0">
              <a:buNone/>
            </a:pPr>
            <a:r>
              <a:rPr lang="en-GB" dirty="0">
                <a:latin typeface="Calibri" pitchFamily="34" charset="0"/>
              </a:rPr>
              <a:t>The problem being that for some Y1 students who are already independent, the topics we cover and the rather "supportive" way of teaching is not seen positively. I </a:t>
            </a:r>
            <a:r>
              <a:rPr lang="en-GB" dirty="0" smtClean="0">
                <a:latin typeface="Calibri" pitchFamily="34" charset="0"/>
              </a:rPr>
              <a:t>have also received </a:t>
            </a:r>
            <a:r>
              <a:rPr lang="en-GB" dirty="0">
                <a:latin typeface="Calibri" pitchFamily="34" charset="0"/>
              </a:rPr>
              <a:t>negative feedback such as "no progress between A-levels and university", or "it feels like doing A-levels all over </a:t>
            </a:r>
            <a:r>
              <a:rPr lang="en-GB" dirty="0" smtClean="0">
                <a:latin typeface="Calibri" pitchFamily="34" charset="0"/>
              </a:rPr>
              <a:t>again“   </a:t>
            </a:r>
          </a:p>
          <a:p>
            <a:pPr marL="0" indent="0">
              <a:buNone/>
            </a:pPr>
            <a:r>
              <a:rPr lang="en-GB" dirty="0" smtClean="0">
                <a:latin typeface="Calibri" pitchFamily="34" charset="0"/>
              </a:rPr>
              <a:t>[French Language Tutor; native French speaker educated in France]</a:t>
            </a:r>
            <a:endParaRPr lang="en-GB" dirty="0">
              <a:latin typeface="Calibri" pitchFamily="34" charset="0"/>
            </a:endParaRPr>
          </a:p>
          <a:p>
            <a:endParaRPr lang="en-GB" dirty="0">
              <a:latin typeface="Calibri" pitchFamily="34" charset="0"/>
            </a:endParaRPr>
          </a:p>
        </p:txBody>
      </p:sp>
    </p:spTree>
    <p:extLst>
      <p:ext uri="{BB962C8B-B14F-4D97-AF65-F5344CB8AC3E}">
        <p14:creationId xmlns:p14="http://schemas.microsoft.com/office/powerpoint/2010/main" val="1657276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400" dirty="0">
                <a:latin typeface="Calibri" pitchFamily="34" charset="0"/>
              </a:rPr>
              <a:t>Research amongst lecturers teaching first year students at Routes London partner institutions (in-depth </a:t>
            </a:r>
            <a:r>
              <a:rPr lang="en-GB" sz="2400" dirty="0" smtClean="0">
                <a:latin typeface="Calibri" pitchFamily="34" charset="0"/>
              </a:rPr>
              <a:t>answers)</a:t>
            </a:r>
            <a:endParaRPr lang="en-GB" sz="2400" dirty="0"/>
          </a:p>
        </p:txBody>
      </p:sp>
      <p:sp>
        <p:nvSpPr>
          <p:cNvPr id="3" name="Content Placeholder 2"/>
          <p:cNvSpPr>
            <a:spLocks noGrp="1"/>
          </p:cNvSpPr>
          <p:nvPr>
            <p:ph sz="quarter" idx="1"/>
          </p:nvPr>
        </p:nvSpPr>
        <p:spPr/>
        <p:txBody>
          <a:bodyPr>
            <a:noAutofit/>
          </a:bodyPr>
          <a:lstStyle/>
          <a:p>
            <a:pPr marL="0" indent="0">
              <a:buNone/>
            </a:pPr>
            <a:r>
              <a:rPr lang="en-GB" sz="1400" dirty="0">
                <a:latin typeface="Calibri" pitchFamily="34" charset="0"/>
              </a:rPr>
              <a:t>2. What adjustments do you make, consciously or unconsciously perhaps, in your first year teaching (whether in language teaching or area studies) with transition from school in mind? (you may wish to consider, for example, teaching and learning styles, your impression of the student knowledge base, etc</a:t>
            </a:r>
            <a:r>
              <a:rPr lang="en-GB" sz="1400" dirty="0" smtClean="0">
                <a:latin typeface="Calibri" pitchFamily="34" charset="0"/>
              </a:rPr>
              <a:t>.,)</a:t>
            </a:r>
          </a:p>
          <a:p>
            <a:pPr marL="0" indent="0">
              <a:buNone/>
            </a:pPr>
            <a:endParaRPr lang="en-GB" sz="1400" dirty="0"/>
          </a:p>
          <a:p>
            <a:pPr>
              <a:buFont typeface="Wingdings" pitchFamily="2" charset="2"/>
              <a:buChar char="§"/>
            </a:pPr>
            <a:r>
              <a:rPr lang="en-GB" sz="1400" dirty="0" smtClean="0">
                <a:latin typeface="Calibri" pitchFamily="34" charset="0"/>
              </a:rPr>
              <a:t>“In </a:t>
            </a:r>
            <a:r>
              <a:rPr lang="en-GB" sz="1400" dirty="0">
                <a:latin typeface="Calibri" pitchFamily="34" charset="0"/>
              </a:rPr>
              <a:t>semester one I regularly initiate class discussions  about students' previous experience of language learning, which may be at home rather than school, and different techniques for learning vocab. We discuss different learning styles and how students might adjust their study habits to suit their own learning style. I emphasize that at </a:t>
            </a:r>
            <a:r>
              <a:rPr lang="en-GB" sz="1400" dirty="0" err="1">
                <a:latin typeface="Calibri" pitchFamily="34" charset="0"/>
              </a:rPr>
              <a:t>uni</a:t>
            </a:r>
            <a:r>
              <a:rPr lang="en-GB" sz="1400" dirty="0">
                <a:latin typeface="Calibri" pitchFamily="34" charset="0"/>
              </a:rPr>
              <a:t> they are expected to be autonomous learners, but that working in groups can be useful for languages. I give quite a lot of basic reminders (e.g. have a special bag for your Arabic books, bring a pencil and rubber to class, use several alarms to wake up on time), which I don't think I should have to do at </a:t>
            </a:r>
            <a:r>
              <a:rPr lang="en-GB" sz="1400" dirty="0" err="1">
                <a:latin typeface="Calibri" pitchFamily="34" charset="0"/>
              </a:rPr>
              <a:t>uni.</a:t>
            </a:r>
            <a:r>
              <a:rPr lang="en-GB" sz="1400" dirty="0">
                <a:latin typeface="Calibri" pitchFamily="34" charset="0"/>
              </a:rPr>
              <a:t> I find some students lack study skills and general </a:t>
            </a:r>
            <a:r>
              <a:rPr lang="en-GB" sz="1400" dirty="0" smtClean="0">
                <a:latin typeface="Calibri" pitchFamily="34" charset="0"/>
              </a:rPr>
              <a:t>knowledge”  [Arabic Language Tutor];</a:t>
            </a:r>
          </a:p>
          <a:p>
            <a:pPr marL="0" indent="0">
              <a:buNone/>
            </a:pPr>
            <a:endParaRPr lang="en-GB" sz="1400" dirty="0" smtClean="0">
              <a:latin typeface="Calibri" pitchFamily="34" charset="0"/>
            </a:endParaRPr>
          </a:p>
          <a:p>
            <a:r>
              <a:rPr lang="en-GB" sz="1400" dirty="0" smtClean="0">
                <a:latin typeface="Calibri" pitchFamily="34" charset="0"/>
              </a:rPr>
              <a:t>“I </a:t>
            </a:r>
            <a:r>
              <a:rPr lang="en-GB" sz="1400" dirty="0">
                <a:latin typeface="Calibri" pitchFamily="34" charset="0"/>
              </a:rPr>
              <a:t>try to encourage students to become independent learners. I am more explicit about the format of coursework assignments as some methods of assessment could be completely new for </a:t>
            </a:r>
            <a:r>
              <a:rPr lang="en-GB" sz="1400" dirty="0" smtClean="0">
                <a:latin typeface="Calibri" pitchFamily="34" charset="0"/>
              </a:rPr>
              <a:t>first year students </a:t>
            </a:r>
            <a:r>
              <a:rPr lang="en-GB" sz="1400" dirty="0">
                <a:latin typeface="Calibri" pitchFamily="34" charset="0"/>
              </a:rPr>
              <a:t>I am more aware of students' needs for study skills, research skills, referencing, etc. I emphasize the importance of attending classes, </a:t>
            </a:r>
            <a:r>
              <a:rPr lang="en-GB" sz="1400" dirty="0" smtClean="0">
                <a:latin typeface="Calibri" pitchFamily="34" charset="0"/>
              </a:rPr>
              <a:t>particularly </a:t>
            </a:r>
            <a:r>
              <a:rPr lang="en-GB" sz="1400" dirty="0">
                <a:latin typeface="Calibri" pitchFamily="34" charset="0"/>
              </a:rPr>
              <a:t>language seminars, despite the fact that it is not compulsory for students to </a:t>
            </a:r>
            <a:r>
              <a:rPr lang="en-GB" sz="1400" dirty="0" smtClean="0">
                <a:latin typeface="Calibri" pitchFamily="34" charset="0"/>
              </a:rPr>
              <a:t>attend”  [Spanish Language Tutor]</a:t>
            </a:r>
            <a:endParaRPr lang="en-GB" sz="1400" dirty="0">
              <a:latin typeface="Calibri" pitchFamily="34" charset="0"/>
            </a:endParaRPr>
          </a:p>
        </p:txBody>
      </p:sp>
    </p:spTree>
    <p:extLst>
      <p:ext uri="{BB962C8B-B14F-4D97-AF65-F5344CB8AC3E}">
        <p14:creationId xmlns:p14="http://schemas.microsoft.com/office/powerpoint/2010/main" val="2470502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Way Forward</a:t>
            </a:r>
            <a:endParaRPr lang="en-GB" dirty="0"/>
          </a:p>
        </p:txBody>
      </p:sp>
      <p:sp>
        <p:nvSpPr>
          <p:cNvPr id="3" name="Content Placeholder 2"/>
          <p:cNvSpPr>
            <a:spLocks noGrp="1"/>
          </p:cNvSpPr>
          <p:nvPr>
            <p:ph sz="quarter" idx="1"/>
          </p:nvPr>
        </p:nvSpPr>
        <p:spPr/>
        <p:txBody>
          <a:bodyPr>
            <a:normAutofit fontScale="70000" lnSpcReduction="20000"/>
          </a:bodyPr>
          <a:lstStyle/>
          <a:p>
            <a:r>
              <a:rPr lang="en-GB" sz="3200" dirty="0" smtClean="0">
                <a:latin typeface="Calibri" pitchFamily="34" charset="0"/>
              </a:rPr>
              <a:t>Ideas for further research?</a:t>
            </a:r>
          </a:p>
          <a:p>
            <a:endParaRPr lang="en-GB" sz="3200" dirty="0" smtClean="0">
              <a:latin typeface="Calibri" pitchFamily="34" charset="0"/>
            </a:endParaRPr>
          </a:p>
          <a:p>
            <a:r>
              <a:rPr lang="en-GB" sz="3200" dirty="0" smtClean="0">
                <a:latin typeface="Calibri" pitchFamily="34" charset="0"/>
              </a:rPr>
              <a:t>Other references and studies, reports?</a:t>
            </a:r>
          </a:p>
          <a:p>
            <a:pPr marL="0" indent="0">
              <a:buNone/>
            </a:pPr>
            <a:endParaRPr lang="en-GB" sz="3200" dirty="0" smtClean="0">
              <a:latin typeface="Calibri" pitchFamily="34" charset="0"/>
            </a:endParaRPr>
          </a:p>
          <a:p>
            <a:r>
              <a:rPr lang="en-GB" sz="3200" dirty="0" smtClean="0">
                <a:latin typeface="Calibri" pitchFamily="34" charset="0"/>
              </a:rPr>
              <a:t>Transition from Primary to Secondary; GCSE to A-level as well as A-level to HE?</a:t>
            </a:r>
          </a:p>
          <a:p>
            <a:pPr marL="0" indent="0">
              <a:buNone/>
            </a:pPr>
            <a:endParaRPr lang="en-GB" sz="3200" dirty="0" smtClean="0">
              <a:latin typeface="Calibri" pitchFamily="34" charset="0"/>
            </a:endParaRPr>
          </a:p>
          <a:p>
            <a:r>
              <a:rPr lang="en-GB" sz="3200" dirty="0" smtClean="0">
                <a:latin typeface="Calibri" pitchFamily="34" charset="0"/>
              </a:rPr>
              <a:t>Interviewees and focus groups?</a:t>
            </a:r>
          </a:p>
          <a:p>
            <a:pPr lvl="1">
              <a:buFont typeface="Wingdings" pitchFamily="2" charset="2"/>
              <a:buChar char="§"/>
            </a:pPr>
            <a:r>
              <a:rPr lang="en-GB" sz="3200" dirty="0" smtClean="0">
                <a:latin typeface="Calibri" pitchFamily="34" charset="0"/>
              </a:rPr>
              <a:t>Teachers/school students…..</a:t>
            </a:r>
          </a:p>
          <a:p>
            <a:pPr marL="274320" lvl="1" indent="0">
              <a:buNone/>
            </a:pPr>
            <a:endParaRPr lang="en-GB" sz="3200" dirty="0" smtClean="0">
              <a:latin typeface="Calibri" pitchFamily="34" charset="0"/>
            </a:endParaRPr>
          </a:p>
          <a:p>
            <a:r>
              <a:rPr lang="en-GB" sz="3200" dirty="0" smtClean="0">
                <a:latin typeface="Calibri" pitchFamily="34" charset="0"/>
              </a:rPr>
              <a:t>Other ideas?</a:t>
            </a:r>
          </a:p>
          <a:p>
            <a:pPr marL="0" indent="0">
              <a:buNone/>
            </a:pPr>
            <a:endParaRPr lang="en-GB" sz="3200" dirty="0" smtClean="0">
              <a:latin typeface="Calibri" pitchFamily="34" charset="0"/>
            </a:endParaRPr>
          </a:p>
          <a:p>
            <a:r>
              <a:rPr lang="en-GB" sz="3200" dirty="0" smtClean="0">
                <a:latin typeface="Calibri" pitchFamily="34" charset="0"/>
              </a:rPr>
              <a:t>Best Ways of Dissemination? </a:t>
            </a:r>
            <a:endParaRPr lang="en-GB" sz="3200" dirty="0">
              <a:latin typeface="Calibri" pitchFamily="34" charset="0"/>
            </a:endParaRPr>
          </a:p>
        </p:txBody>
      </p:sp>
    </p:spTree>
    <p:extLst>
      <p:ext uri="{BB962C8B-B14F-4D97-AF65-F5344CB8AC3E}">
        <p14:creationId xmlns:p14="http://schemas.microsoft.com/office/powerpoint/2010/main" val="1135999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latin typeface="Calibri" pitchFamily="34" charset="0"/>
              </a:rPr>
              <a:t>Aims of Work into ‘Transition’ (Routes London ‘theme’)</a:t>
            </a:r>
            <a:endParaRPr lang="en-GB" sz="2800" dirty="0">
              <a:latin typeface="Calibri" pitchFamily="34" charset="0"/>
            </a:endParaRPr>
          </a:p>
        </p:txBody>
      </p:sp>
      <p:sp>
        <p:nvSpPr>
          <p:cNvPr id="3" name="Content Placeholder 2"/>
          <p:cNvSpPr>
            <a:spLocks noGrp="1"/>
          </p:cNvSpPr>
          <p:nvPr>
            <p:ph sz="quarter" idx="1"/>
          </p:nvPr>
        </p:nvSpPr>
        <p:spPr>
          <a:xfrm>
            <a:off x="251520" y="1556792"/>
            <a:ext cx="8503920" cy="4572000"/>
          </a:xfrm>
        </p:spPr>
        <p:txBody>
          <a:bodyPr>
            <a:normAutofit/>
          </a:bodyPr>
          <a:lstStyle/>
          <a:p>
            <a:r>
              <a:rPr lang="en-GB" sz="2000" dirty="0" smtClean="0">
                <a:latin typeface="Calibri" pitchFamily="34" charset="0"/>
              </a:rPr>
              <a:t>Context: ‘Transition’ as the Routes into Languages London ‘Theme’ under current HEFCE funding;</a:t>
            </a:r>
          </a:p>
          <a:p>
            <a:r>
              <a:rPr lang="en-GB" sz="2000" dirty="0" smtClean="0">
                <a:latin typeface="Calibri" pitchFamily="34" charset="0"/>
              </a:rPr>
              <a:t>Defining ‘transition’………: academic; personal and social; geographic; administrative;</a:t>
            </a:r>
          </a:p>
          <a:p>
            <a:r>
              <a:rPr lang="en-GB" sz="2000" dirty="0" smtClean="0">
                <a:latin typeface="Calibri" pitchFamily="34" charset="0"/>
              </a:rPr>
              <a:t>Research Report/’Best Practice’:</a:t>
            </a:r>
          </a:p>
          <a:p>
            <a:pPr marL="0" indent="0">
              <a:buNone/>
            </a:pPr>
            <a:r>
              <a:rPr lang="en-GB" sz="2000" dirty="0">
                <a:latin typeface="Calibri" pitchFamily="34" charset="0"/>
              </a:rPr>
              <a:t>	</a:t>
            </a:r>
            <a:r>
              <a:rPr lang="en-GB" sz="2000" dirty="0" smtClean="0">
                <a:latin typeface="Calibri" pitchFamily="34" charset="0"/>
              </a:rPr>
              <a:t>What sort of ‘transition’ activities do universities </a:t>
            </a:r>
          </a:p>
          <a:p>
            <a:pPr marL="0" indent="0">
              <a:buNone/>
            </a:pPr>
            <a:r>
              <a:rPr lang="en-GB" sz="2000" dirty="0">
                <a:latin typeface="Calibri" pitchFamily="34" charset="0"/>
              </a:rPr>
              <a:t>	</a:t>
            </a:r>
            <a:r>
              <a:rPr lang="en-GB" sz="2000" dirty="0" smtClean="0">
                <a:latin typeface="Calibri" pitchFamily="34" charset="0"/>
              </a:rPr>
              <a:t>provide generally/for Language Studies?</a:t>
            </a:r>
          </a:p>
          <a:p>
            <a:pPr marL="0" indent="0">
              <a:buNone/>
            </a:pPr>
            <a:r>
              <a:rPr lang="en-GB" sz="2000" dirty="0">
                <a:latin typeface="Calibri" pitchFamily="34" charset="0"/>
              </a:rPr>
              <a:t>	</a:t>
            </a:r>
            <a:r>
              <a:rPr lang="en-GB" sz="2000" dirty="0" smtClean="0">
                <a:latin typeface="Calibri" pitchFamily="34" charset="0"/>
              </a:rPr>
              <a:t>Literature Review in ‘transition’ in Language Studies</a:t>
            </a:r>
          </a:p>
          <a:p>
            <a:pPr marL="0" indent="0">
              <a:buNone/>
            </a:pPr>
            <a:r>
              <a:rPr lang="en-GB" sz="2000" dirty="0">
                <a:latin typeface="Calibri" pitchFamily="34" charset="0"/>
              </a:rPr>
              <a:t>	</a:t>
            </a:r>
            <a:r>
              <a:rPr lang="en-GB" sz="2000" dirty="0" smtClean="0">
                <a:latin typeface="Calibri" pitchFamily="34" charset="0"/>
              </a:rPr>
              <a:t>What other support is available?</a:t>
            </a:r>
          </a:p>
          <a:p>
            <a:pPr marL="0" indent="0">
              <a:buNone/>
            </a:pPr>
            <a:r>
              <a:rPr lang="en-GB" sz="2000" dirty="0">
                <a:latin typeface="Calibri" pitchFamily="34" charset="0"/>
              </a:rPr>
              <a:t>	</a:t>
            </a:r>
            <a:r>
              <a:rPr lang="en-GB" sz="2000" dirty="0" smtClean="0">
                <a:latin typeface="Calibri" pitchFamily="34" charset="0"/>
              </a:rPr>
              <a:t>Qualitative Research: interviews, questionnaires, focus groups  	(teachers, university tutors, school 	students, university students)</a:t>
            </a:r>
          </a:p>
          <a:p>
            <a:r>
              <a:rPr lang="en-GB" sz="2000" dirty="0" smtClean="0">
                <a:latin typeface="Calibri" pitchFamily="34" charset="0"/>
              </a:rPr>
              <a:t>Transition in the wider context: primary-secondary, GCSE-A-level, secondary-FE/HE….</a:t>
            </a:r>
            <a:endParaRPr lang="en-GB" sz="2000" dirty="0"/>
          </a:p>
        </p:txBody>
      </p:sp>
    </p:spTree>
    <p:extLst>
      <p:ext uri="{BB962C8B-B14F-4D97-AF65-F5344CB8AC3E}">
        <p14:creationId xmlns:p14="http://schemas.microsoft.com/office/powerpoint/2010/main" val="2154050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079" y="332656"/>
            <a:ext cx="8534400" cy="758952"/>
          </a:xfrm>
        </p:spPr>
        <p:txBody>
          <a:bodyPr>
            <a:noAutofit/>
          </a:bodyPr>
          <a:lstStyle/>
          <a:p>
            <a:r>
              <a:rPr lang="en-GB" sz="2800" dirty="0" smtClean="0">
                <a:solidFill>
                  <a:srgbClr val="D16349"/>
                </a:solidFill>
                <a:latin typeface="Calibri" pitchFamily="34" charset="0"/>
              </a:rPr>
              <a:t>Bridges and </a:t>
            </a:r>
            <a:r>
              <a:rPr lang="en-GB" sz="2800" dirty="0">
                <a:solidFill>
                  <a:srgbClr val="D16349"/>
                </a:solidFill>
                <a:latin typeface="Calibri" pitchFamily="34" charset="0"/>
              </a:rPr>
              <a:t>Stepping Stones: Transitions in Languages Teaching and Learning</a:t>
            </a:r>
            <a:endParaRPr lang="en-GB" sz="2800" dirty="0">
              <a:solidFill>
                <a:srgbClr val="D2842E"/>
              </a:solidFill>
            </a:endParaRPr>
          </a:p>
        </p:txBody>
      </p:sp>
      <p:sp>
        <p:nvSpPr>
          <p:cNvPr id="3" name="Content Placeholder 2"/>
          <p:cNvSpPr>
            <a:spLocks noGrp="1"/>
          </p:cNvSpPr>
          <p:nvPr>
            <p:ph sz="quarter" idx="1"/>
          </p:nvPr>
        </p:nvSpPr>
        <p:spPr>
          <a:xfrm>
            <a:off x="301752" y="1412776"/>
            <a:ext cx="8503920" cy="4686272"/>
          </a:xfrm>
        </p:spPr>
        <p:txBody>
          <a:bodyPr/>
          <a:lstStyle/>
          <a:p>
            <a:pPr marL="0" indent="0" algn="ctr">
              <a:buNone/>
            </a:pPr>
            <a:endParaRPr lang="en-GB" dirty="0" smtClean="0"/>
          </a:p>
          <a:p>
            <a:pPr marL="0" indent="0" algn="ctr">
              <a:buNone/>
            </a:pPr>
            <a:endParaRPr lang="en-GB" dirty="0"/>
          </a:p>
          <a:p>
            <a:pPr marL="0" indent="0" algn="ctr">
              <a:buNone/>
            </a:pPr>
            <a:endParaRPr lang="en-GB" dirty="0" smtClean="0"/>
          </a:p>
          <a:p>
            <a:pPr marL="0" indent="0" algn="ctr">
              <a:buNone/>
            </a:pPr>
            <a:r>
              <a:rPr lang="en-GB" i="1" dirty="0" smtClean="0"/>
              <a:t>Thank you!</a:t>
            </a:r>
            <a:endParaRPr lang="en-GB" i="1" dirty="0"/>
          </a:p>
          <a:p>
            <a:pPr marL="0" indent="0" algn="ctr">
              <a:buNone/>
            </a:pPr>
            <a:endParaRPr lang="en-GB" i="1" dirty="0" smtClean="0"/>
          </a:p>
          <a:p>
            <a:pPr marL="0" indent="0" algn="ctr">
              <a:buNone/>
            </a:pPr>
            <a:endParaRPr lang="en-GB" i="1"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5304630"/>
            <a:ext cx="16637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0698" y="4661692"/>
            <a:ext cx="1427163"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5304629"/>
            <a:ext cx="1597025"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0759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alibri" pitchFamily="34" charset="0"/>
              </a:rPr>
              <a:t>Routes into Languages London Partner Universities</a:t>
            </a:r>
            <a:endParaRPr lang="en-GB" dirty="0">
              <a:latin typeface="Calibri" pitchFamily="34" charset="0"/>
            </a:endParaRPr>
          </a:p>
        </p:txBody>
      </p:sp>
      <p:sp>
        <p:nvSpPr>
          <p:cNvPr id="3" name="Content Placeholder 2"/>
          <p:cNvSpPr>
            <a:spLocks noGrp="1"/>
          </p:cNvSpPr>
          <p:nvPr>
            <p:ph sz="quarter" idx="1"/>
          </p:nvPr>
        </p:nvSpPr>
        <p:spPr/>
        <p:txBody>
          <a:bodyPr>
            <a:normAutofit fontScale="70000" lnSpcReduction="20000"/>
          </a:bodyPr>
          <a:lstStyle/>
          <a:p>
            <a:r>
              <a:rPr lang="en-GB" dirty="0" smtClean="0">
                <a:latin typeface="Calibri" pitchFamily="34" charset="0"/>
              </a:rPr>
              <a:t>SOAS, University of London</a:t>
            </a:r>
          </a:p>
          <a:p>
            <a:r>
              <a:rPr lang="en-GB" dirty="0" smtClean="0">
                <a:latin typeface="Calibri" pitchFamily="34" charset="0"/>
              </a:rPr>
              <a:t>University of Westminster</a:t>
            </a:r>
          </a:p>
          <a:p>
            <a:endParaRPr lang="en-GB" dirty="0">
              <a:latin typeface="Calibri" pitchFamily="34" charset="0"/>
            </a:endParaRPr>
          </a:p>
          <a:p>
            <a:r>
              <a:rPr lang="en-GB" dirty="0" err="1" smtClean="0">
                <a:latin typeface="Calibri" pitchFamily="34" charset="0"/>
              </a:rPr>
              <a:t>Birkbeck</a:t>
            </a:r>
            <a:r>
              <a:rPr lang="en-GB" dirty="0" smtClean="0">
                <a:latin typeface="Calibri" pitchFamily="34" charset="0"/>
              </a:rPr>
              <a:t> </a:t>
            </a:r>
            <a:r>
              <a:rPr lang="en-GB" dirty="0">
                <a:latin typeface="Calibri" pitchFamily="34" charset="0"/>
              </a:rPr>
              <a:t>University of </a:t>
            </a:r>
            <a:r>
              <a:rPr lang="en-GB" dirty="0" smtClean="0">
                <a:latin typeface="Calibri" pitchFamily="34" charset="0"/>
              </a:rPr>
              <a:t>London</a:t>
            </a:r>
          </a:p>
          <a:p>
            <a:r>
              <a:rPr lang="en-GB" dirty="0" smtClean="0">
                <a:latin typeface="Calibri" pitchFamily="34" charset="0"/>
              </a:rPr>
              <a:t>Brunel University of London</a:t>
            </a:r>
            <a:endParaRPr lang="en-GB" dirty="0">
              <a:latin typeface="Calibri" pitchFamily="34" charset="0"/>
            </a:endParaRPr>
          </a:p>
          <a:p>
            <a:r>
              <a:rPr lang="en-GB" dirty="0">
                <a:latin typeface="Calibri" pitchFamily="34" charset="0"/>
              </a:rPr>
              <a:t>Imperial College</a:t>
            </a:r>
          </a:p>
          <a:p>
            <a:r>
              <a:rPr lang="en-GB" dirty="0">
                <a:latin typeface="Calibri" pitchFamily="34" charset="0"/>
              </a:rPr>
              <a:t>King's College London</a:t>
            </a:r>
          </a:p>
          <a:p>
            <a:r>
              <a:rPr lang="en-GB" dirty="0">
                <a:latin typeface="Calibri" pitchFamily="34" charset="0"/>
              </a:rPr>
              <a:t>LSE</a:t>
            </a:r>
          </a:p>
          <a:p>
            <a:r>
              <a:rPr lang="en-GB" dirty="0">
                <a:latin typeface="Calibri" pitchFamily="34" charset="0"/>
              </a:rPr>
              <a:t>London Metropolitan University</a:t>
            </a:r>
          </a:p>
          <a:p>
            <a:r>
              <a:rPr lang="en-GB" dirty="0">
                <a:latin typeface="Calibri" pitchFamily="34" charset="0"/>
              </a:rPr>
              <a:t>Open </a:t>
            </a:r>
            <a:r>
              <a:rPr lang="en-GB" dirty="0" smtClean="0">
                <a:latin typeface="Calibri" pitchFamily="34" charset="0"/>
              </a:rPr>
              <a:t>University </a:t>
            </a:r>
            <a:r>
              <a:rPr lang="en-GB" dirty="0">
                <a:latin typeface="Calibri" pitchFamily="34" charset="0"/>
              </a:rPr>
              <a:t>London</a:t>
            </a:r>
          </a:p>
          <a:p>
            <a:r>
              <a:rPr lang="en-GB" dirty="0">
                <a:latin typeface="Calibri" pitchFamily="34" charset="0"/>
              </a:rPr>
              <a:t>Queen Mary </a:t>
            </a:r>
            <a:r>
              <a:rPr lang="en-GB" dirty="0" smtClean="0">
                <a:latin typeface="Calibri" pitchFamily="34" charset="0"/>
              </a:rPr>
              <a:t>University </a:t>
            </a:r>
            <a:r>
              <a:rPr lang="en-GB" dirty="0">
                <a:latin typeface="Calibri" pitchFamily="34" charset="0"/>
              </a:rPr>
              <a:t>University of London</a:t>
            </a:r>
          </a:p>
          <a:p>
            <a:r>
              <a:rPr lang="en-GB" dirty="0">
                <a:latin typeface="Calibri" pitchFamily="34" charset="0"/>
              </a:rPr>
              <a:t>UCL</a:t>
            </a:r>
          </a:p>
          <a:p>
            <a:r>
              <a:rPr lang="en-GB" dirty="0">
                <a:latin typeface="Calibri" pitchFamily="34" charset="0"/>
              </a:rPr>
              <a:t>University of Greenwich</a:t>
            </a:r>
          </a:p>
          <a:p>
            <a:r>
              <a:rPr lang="en-GB" dirty="0">
                <a:latin typeface="Calibri" pitchFamily="34" charset="0"/>
              </a:rPr>
              <a:t>University of London Institute in Paris</a:t>
            </a:r>
          </a:p>
          <a:p>
            <a:r>
              <a:rPr lang="en-GB" dirty="0">
                <a:latin typeface="Calibri" pitchFamily="34" charset="0"/>
              </a:rPr>
              <a:t>University of Roehampton</a:t>
            </a:r>
          </a:p>
          <a:p>
            <a:endParaRPr lang="en-GB" dirty="0"/>
          </a:p>
        </p:txBody>
      </p:sp>
      <p:pic>
        <p:nvPicPr>
          <p:cNvPr id="5" name="Picture 3" descr="University of Westminster logo">
            <a:hlinkClick r:id="rId3"/>
          </p:cNvPr>
          <p:cNvPicPr>
            <a:picLocks noChangeAspect="1" noChangeArrowheads="1"/>
          </p:cNvPicPr>
          <p:nvPr/>
        </p:nvPicPr>
        <p:blipFill>
          <a:blip r:embed="rId4" r:link="rId5">
            <a:extLst>
              <a:ext uri="{28A0092B-C50C-407E-A947-70E740481C1C}">
                <a14:useLocalDpi xmlns:a14="http://schemas.microsoft.com/office/drawing/2010/main" val="0"/>
              </a:ext>
            </a:extLst>
          </a:blip>
          <a:srcRect r="48466"/>
          <a:stretch>
            <a:fillRect/>
          </a:stretch>
        </p:blipFill>
        <p:spPr bwMode="auto">
          <a:xfrm>
            <a:off x="7213202" y="4328835"/>
            <a:ext cx="1639291" cy="38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13202" y="1639820"/>
            <a:ext cx="1423050" cy="1285124"/>
          </a:xfrm>
          <a:prstGeom prst="rect">
            <a:avLst/>
          </a:prstGeom>
        </p:spPr>
      </p:pic>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093829" y="3264046"/>
            <a:ext cx="1661796" cy="522730"/>
          </a:xfrm>
          <a:prstGeom prst="rect">
            <a:avLst/>
          </a:prstGeom>
        </p:spPr>
      </p:pic>
    </p:spTree>
    <p:extLst>
      <p:ext uri="{BB962C8B-B14F-4D97-AF65-F5344CB8AC3E}">
        <p14:creationId xmlns:p14="http://schemas.microsoft.com/office/powerpoint/2010/main" val="2357355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 y="188640"/>
            <a:ext cx="8534400" cy="758952"/>
          </a:xfrm>
        </p:spPr>
        <p:txBody>
          <a:bodyPr/>
          <a:lstStyle/>
          <a:p>
            <a:r>
              <a:rPr lang="en-GB" dirty="0" smtClean="0">
                <a:latin typeface="Calibri" pitchFamily="34" charset="0"/>
              </a:rPr>
              <a:t>Early Findings: Institutional Context</a:t>
            </a:r>
            <a:endParaRPr lang="en-GB" dirty="0">
              <a:latin typeface="Calibri" pitchFamily="34" charset="0"/>
            </a:endParaRPr>
          </a:p>
        </p:txBody>
      </p:sp>
      <p:pic>
        <p:nvPicPr>
          <p:cNvPr id="2050" name="Picture 2" descr="C:\Users\User\Downloads\SOAS New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1040" y="3409950"/>
            <a:ext cx="121920" cy="381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User\Downloads\SOAS New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1040" y="3409950"/>
            <a:ext cx="121920" cy="381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User\Downloads\SOAS New 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1040" y="3409950"/>
            <a:ext cx="121920" cy="381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p:cNvPicPr>
            <a:picLocks noGrp="1" noChangeAspect="1" noChangeArrowheads="1"/>
          </p:cNvPicPr>
          <p:nvPr>
            <p:ph sz="quarter" idx="1"/>
          </p:nvPr>
        </p:nvPicPr>
        <p:blipFill>
          <a:blip r:embed="rId3" cstate="print">
            <a:extLst>
              <a:ext uri="{28A0092B-C50C-407E-A947-70E740481C1C}">
                <a14:useLocalDpi xmlns:a14="http://schemas.microsoft.com/office/drawing/2010/main" val="0"/>
              </a:ext>
            </a:extLst>
          </a:blip>
          <a:srcRect/>
          <a:stretch>
            <a:fillRect/>
          </a:stretch>
        </p:blipFill>
        <p:spPr bwMode="auto">
          <a:xfrm>
            <a:off x="4492784" y="3794125"/>
            <a:ext cx="121920" cy="3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7664" y="3284984"/>
            <a:ext cx="122237" cy="3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979712" y="1628801"/>
            <a:ext cx="4878288" cy="5078313"/>
          </a:xfrm>
          <a:prstGeom prst="rect">
            <a:avLst/>
          </a:prstGeom>
        </p:spPr>
        <p:txBody>
          <a:bodyPr wrap="square">
            <a:spAutoFit/>
          </a:bodyPr>
          <a:lstStyle/>
          <a:p>
            <a:pPr marL="342900" indent="-342900">
              <a:buFont typeface="Arial" pitchFamily="34" charset="0"/>
              <a:buChar char="•"/>
            </a:pPr>
            <a:r>
              <a:rPr lang="en-US" sz="2000" dirty="0" smtClean="0">
                <a:latin typeface="Calibri" pitchFamily="34" charset="0"/>
              </a:rPr>
              <a:t>HEA Retention and Success change </a:t>
            </a:r>
            <a:r>
              <a:rPr lang="en-US" sz="2000" dirty="0" err="1" smtClean="0">
                <a:latin typeface="Calibri" pitchFamily="34" charset="0"/>
              </a:rPr>
              <a:t>programme</a:t>
            </a:r>
            <a:r>
              <a:rPr lang="en-US" sz="2000" dirty="0" smtClean="0">
                <a:latin typeface="Calibri" pitchFamily="34" charset="0"/>
              </a:rPr>
              <a:t> 2012-2015 indicates that there is a movement towards embedding inclusive policies and practices across a university, and a move away from remedial interventions;</a:t>
            </a:r>
          </a:p>
          <a:p>
            <a:pPr marL="342900" indent="-342900">
              <a:buFont typeface="Arial" pitchFamily="34" charset="0"/>
              <a:buChar char="•"/>
            </a:pPr>
            <a:r>
              <a:rPr lang="en-US" sz="2000" dirty="0" smtClean="0">
                <a:latin typeface="Calibri" pitchFamily="34" charset="0"/>
              </a:rPr>
              <a:t>Some universities have done this across the piece, others offer support to students who ask for it;</a:t>
            </a:r>
          </a:p>
          <a:p>
            <a:pPr marL="342900" indent="-342900">
              <a:buFont typeface="Arial" pitchFamily="34" charset="0"/>
              <a:buChar char="•"/>
            </a:pPr>
            <a:r>
              <a:rPr lang="en-US" sz="2000" dirty="0" smtClean="0">
                <a:latin typeface="Calibri" pitchFamily="34" charset="0"/>
              </a:rPr>
              <a:t>Policy – Transition is strategically placed; </a:t>
            </a:r>
          </a:p>
          <a:p>
            <a:pPr marL="342900" indent="-342900">
              <a:buFont typeface="Arial" pitchFamily="34" charset="0"/>
              <a:buChar char="•"/>
            </a:pPr>
            <a:r>
              <a:rPr lang="en-US" sz="2000" dirty="0" smtClean="0">
                <a:latin typeface="Calibri" pitchFamily="34" charset="0"/>
              </a:rPr>
              <a:t>Access agreements and how universities choose to fund transition</a:t>
            </a:r>
          </a:p>
          <a:p>
            <a:pPr marL="342900" indent="-342900">
              <a:buFont typeface="Arial" pitchFamily="34" charset="0"/>
              <a:buChar char="•"/>
            </a:pPr>
            <a:endParaRPr lang="en-US" sz="2000" dirty="0">
              <a:latin typeface="Calibri" pitchFamily="34" charset="0"/>
            </a:endParaRPr>
          </a:p>
          <a:p>
            <a:r>
              <a:rPr lang="en-US" sz="2000" dirty="0" smtClean="0">
                <a:latin typeface="Calibri" pitchFamily="34" charset="0"/>
              </a:rPr>
              <a:t>What happens in policy statements and what happens on the ground?</a:t>
            </a:r>
          </a:p>
          <a:p>
            <a:pPr marL="342900" indent="-342900">
              <a:buFont typeface="Arial" pitchFamily="34" charset="0"/>
              <a:buChar char="•"/>
            </a:pPr>
            <a:endParaRPr lang="en-US" sz="2400" dirty="0">
              <a:latin typeface="Calibri" pitchFamily="34" charset="0"/>
            </a:endParaRPr>
          </a:p>
        </p:txBody>
      </p:sp>
    </p:spTree>
    <p:extLst>
      <p:ext uri="{BB962C8B-B14F-4D97-AF65-F5344CB8AC3E}">
        <p14:creationId xmlns:p14="http://schemas.microsoft.com/office/powerpoint/2010/main" val="3777423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itchFamily="34" charset="0"/>
              </a:rPr>
              <a:t>Preliminary Literature Review</a:t>
            </a:r>
            <a:endParaRPr lang="en-GB" dirty="0">
              <a:latin typeface="Calibri" pitchFamily="34" charset="0"/>
            </a:endParaRPr>
          </a:p>
        </p:txBody>
      </p:sp>
      <p:sp>
        <p:nvSpPr>
          <p:cNvPr id="3" name="Content Placeholder 2"/>
          <p:cNvSpPr>
            <a:spLocks noGrp="1"/>
          </p:cNvSpPr>
          <p:nvPr>
            <p:ph sz="quarter" idx="1"/>
          </p:nvPr>
        </p:nvSpPr>
        <p:spPr/>
        <p:txBody>
          <a:bodyPr>
            <a:normAutofit fontScale="77500" lnSpcReduction="20000"/>
          </a:bodyPr>
          <a:lstStyle/>
          <a:p>
            <a:r>
              <a:rPr lang="en-GB" dirty="0" smtClean="0">
                <a:latin typeface="Calibri" pitchFamily="34" charset="0"/>
              </a:rPr>
              <a:t>Johnston (2010) on the first year at university and teaching students in transition;</a:t>
            </a:r>
          </a:p>
          <a:p>
            <a:r>
              <a:rPr lang="en-GB" dirty="0" smtClean="0">
                <a:latin typeface="Calibri" pitchFamily="34" charset="0"/>
              </a:rPr>
              <a:t>Simpson (OU; various) on retention;</a:t>
            </a:r>
          </a:p>
          <a:p>
            <a:r>
              <a:rPr lang="en-GB" dirty="0" err="1" smtClean="0">
                <a:latin typeface="Calibri" pitchFamily="34" charset="0"/>
              </a:rPr>
              <a:t>Kift</a:t>
            </a:r>
            <a:r>
              <a:rPr lang="en-GB" dirty="0" smtClean="0">
                <a:latin typeface="Calibri" pitchFamily="34" charset="0"/>
              </a:rPr>
              <a:t>  (various) on transition pedagogy </a:t>
            </a:r>
            <a:r>
              <a:rPr lang="en-GB" dirty="0">
                <a:latin typeface="Calibri" pitchFamily="34" charset="0"/>
              </a:rPr>
              <a:t>and first year curriculum </a:t>
            </a:r>
            <a:r>
              <a:rPr lang="en-GB" dirty="0" smtClean="0">
                <a:latin typeface="Calibri" pitchFamily="34" charset="0"/>
              </a:rPr>
              <a:t>design; </a:t>
            </a:r>
          </a:p>
          <a:p>
            <a:r>
              <a:rPr lang="en-GB" dirty="0" smtClean="0">
                <a:latin typeface="Calibri" pitchFamily="34" charset="0"/>
              </a:rPr>
              <a:t>Briggs, Clark and Hall (Newcastle): ‘Building Bridges: understanding student transition to university’; </a:t>
            </a:r>
            <a:r>
              <a:rPr lang="en-GB" i="1" dirty="0" smtClean="0">
                <a:latin typeface="Calibri" pitchFamily="34" charset="0"/>
              </a:rPr>
              <a:t>Quality in Higher Education</a:t>
            </a:r>
            <a:r>
              <a:rPr lang="en-GB" dirty="0" smtClean="0">
                <a:latin typeface="Calibri" pitchFamily="34" charset="0"/>
              </a:rPr>
              <a:t>, 2012;</a:t>
            </a:r>
          </a:p>
          <a:p>
            <a:r>
              <a:rPr lang="en-GB" dirty="0" smtClean="0">
                <a:latin typeface="Calibri" pitchFamily="34" charset="0"/>
              </a:rPr>
              <a:t>Hodgson and </a:t>
            </a:r>
            <a:r>
              <a:rPr lang="en-GB" dirty="0" err="1" smtClean="0">
                <a:latin typeface="Calibri" pitchFamily="34" charset="0"/>
              </a:rPr>
              <a:t>Spours</a:t>
            </a:r>
            <a:r>
              <a:rPr lang="en-GB" dirty="0" smtClean="0">
                <a:latin typeface="Calibri" pitchFamily="34" charset="0"/>
              </a:rPr>
              <a:t> (Institute of Education, Centre for Post-14 Research and Innovation ; 2012): ‘Young people’s participation, progression and transition to higher study and work: a  London perspective’;</a:t>
            </a:r>
          </a:p>
          <a:p>
            <a:r>
              <a:rPr lang="en-GB" dirty="0" smtClean="0">
                <a:latin typeface="Calibri" pitchFamily="34" charset="0"/>
              </a:rPr>
              <a:t>Whittaker</a:t>
            </a:r>
            <a:r>
              <a:rPr lang="en-GB" dirty="0">
                <a:latin typeface="Calibri" pitchFamily="34" charset="0"/>
              </a:rPr>
              <a:t>, </a:t>
            </a:r>
            <a:r>
              <a:rPr lang="en-GB" i="1" dirty="0">
                <a:latin typeface="Calibri" pitchFamily="34" charset="0"/>
              </a:rPr>
              <a:t>Quality Enhancement Themes</a:t>
            </a:r>
            <a:r>
              <a:rPr lang="en-GB" dirty="0">
                <a:latin typeface="Calibri" pitchFamily="34" charset="0"/>
              </a:rPr>
              <a:t>: ‘The First Year Experience - Transition to and during the first year’ (Scottish Study: Scotland Funding Council, Universities Scotland, NUS and QAA</a:t>
            </a:r>
            <a:r>
              <a:rPr lang="en-GB" dirty="0" smtClean="0">
                <a:latin typeface="Calibri" pitchFamily="34" charset="0"/>
              </a:rPr>
              <a:t>)</a:t>
            </a:r>
          </a:p>
          <a:p>
            <a:pPr marL="0" indent="0">
              <a:buNone/>
            </a:pPr>
            <a:endParaRPr lang="en-GB" dirty="0" smtClean="0">
              <a:latin typeface="Calibri" pitchFamily="34" charset="0"/>
            </a:endParaRPr>
          </a:p>
          <a:p>
            <a:pPr marL="0" indent="0">
              <a:buNone/>
            </a:pPr>
            <a:r>
              <a:rPr lang="en-GB" i="1" dirty="0" smtClean="0">
                <a:latin typeface="Calibri" pitchFamily="34" charset="0"/>
              </a:rPr>
              <a:t>International Journal of the First Year in Higher Education (FYHE)</a:t>
            </a:r>
            <a:endParaRPr lang="en-GB" i="1" dirty="0">
              <a:latin typeface="Calibri" pitchFamily="34" charset="0"/>
            </a:endParaRPr>
          </a:p>
          <a:p>
            <a:pPr marL="0" indent="0">
              <a:buNone/>
            </a:pPr>
            <a:endParaRPr lang="en-GB" dirty="0">
              <a:latin typeface="Calibri" pitchFamily="34" charset="0"/>
            </a:endParaRPr>
          </a:p>
        </p:txBody>
      </p:sp>
    </p:spTree>
    <p:extLst>
      <p:ext uri="{BB962C8B-B14F-4D97-AF65-F5344CB8AC3E}">
        <p14:creationId xmlns:p14="http://schemas.microsoft.com/office/powerpoint/2010/main" val="134213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Calibri" pitchFamily="34" charset="0"/>
              </a:rPr>
              <a:t>Further Literature Review (Languages specific)</a:t>
            </a:r>
            <a:endParaRPr lang="en-GB" dirty="0">
              <a:latin typeface="Calibri" pitchFamily="34" charset="0"/>
            </a:endParaRPr>
          </a:p>
        </p:txBody>
      </p:sp>
      <p:sp>
        <p:nvSpPr>
          <p:cNvPr id="3" name="Content Placeholder 2"/>
          <p:cNvSpPr>
            <a:spLocks noGrp="1"/>
          </p:cNvSpPr>
          <p:nvPr>
            <p:ph sz="quarter" idx="1"/>
          </p:nvPr>
        </p:nvSpPr>
        <p:spPr/>
        <p:txBody>
          <a:bodyPr>
            <a:normAutofit/>
          </a:bodyPr>
          <a:lstStyle/>
          <a:p>
            <a:r>
              <a:rPr lang="en-GB" dirty="0" smtClean="0">
                <a:latin typeface="Calibri" pitchFamily="34" charset="0"/>
              </a:rPr>
              <a:t>Wright </a:t>
            </a:r>
            <a:r>
              <a:rPr lang="en-GB" dirty="0">
                <a:latin typeface="Calibri" pitchFamily="34" charset="0"/>
              </a:rPr>
              <a:t>(Nottingham), ‘Transition from </a:t>
            </a:r>
            <a:r>
              <a:rPr lang="en-GB" dirty="0" smtClean="0">
                <a:latin typeface="Calibri" pitchFamily="34" charset="0"/>
              </a:rPr>
              <a:t>A-level </a:t>
            </a:r>
            <a:r>
              <a:rPr lang="en-GB" dirty="0">
                <a:latin typeface="Calibri" pitchFamily="34" charset="0"/>
              </a:rPr>
              <a:t>Language Learning </a:t>
            </a:r>
            <a:r>
              <a:rPr lang="en-GB" dirty="0" smtClean="0">
                <a:latin typeface="Calibri" pitchFamily="34" charset="0"/>
              </a:rPr>
              <a:t>to Higher Education Language Learning (First Year Students of French, German and Spanish), Final Report</a:t>
            </a:r>
          </a:p>
          <a:p>
            <a:pPr marL="0" indent="0">
              <a:buNone/>
            </a:pPr>
            <a:endParaRPr lang="en-GB" dirty="0" smtClean="0">
              <a:latin typeface="Calibri" pitchFamily="34" charset="0"/>
            </a:endParaRPr>
          </a:p>
          <a:p>
            <a:r>
              <a:rPr lang="en-GB" dirty="0" smtClean="0">
                <a:latin typeface="Calibri" pitchFamily="34" charset="0"/>
              </a:rPr>
              <a:t>Fielding </a:t>
            </a:r>
            <a:r>
              <a:rPr lang="en-GB" dirty="0">
                <a:latin typeface="Calibri" pitchFamily="34" charset="0"/>
              </a:rPr>
              <a:t>and Stott (2012) on university language learners and perceptions of the transition from school to university</a:t>
            </a:r>
          </a:p>
          <a:p>
            <a:pPr marL="0" indent="0">
              <a:buNone/>
            </a:pPr>
            <a:endParaRPr lang="en-GB" dirty="0"/>
          </a:p>
        </p:txBody>
      </p:sp>
    </p:spTree>
    <p:extLst>
      <p:ext uri="{BB962C8B-B14F-4D97-AF65-F5344CB8AC3E}">
        <p14:creationId xmlns:p14="http://schemas.microsoft.com/office/powerpoint/2010/main" val="224680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alibri" pitchFamily="34" charset="0"/>
              </a:rPr>
              <a:t>Other activities and support (examples)</a:t>
            </a:r>
            <a:endParaRPr lang="en-GB" dirty="0">
              <a:latin typeface="Calibri" pitchFamily="34" charset="0"/>
            </a:endParaRPr>
          </a:p>
        </p:txBody>
      </p:sp>
      <p:sp>
        <p:nvSpPr>
          <p:cNvPr id="3" name="Content Placeholder 2"/>
          <p:cNvSpPr>
            <a:spLocks noGrp="1"/>
          </p:cNvSpPr>
          <p:nvPr>
            <p:ph sz="quarter" idx="1"/>
          </p:nvPr>
        </p:nvSpPr>
        <p:spPr>
          <a:xfrm>
            <a:off x="301752" y="1593304"/>
            <a:ext cx="8503920" cy="4572000"/>
          </a:xfrm>
        </p:spPr>
        <p:txBody>
          <a:bodyPr>
            <a:normAutofit fontScale="70000" lnSpcReduction="20000"/>
          </a:bodyPr>
          <a:lstStyle/>
          <a:p>
            <a:r>
              <a:rPr lang="en-GB" dirty="0">
                <a:latin typeface="Calibri" pitchFamily="34" charset="0"/>
              </a:rPr>
              <a:t>Routes into Languages South-West MOOC ‘Cultural Studies and Modern Languages: An Introduction’  (ran for first time Feb 2015; 15, 000 users world-wide; aimed at 6</a:t>
            </a:r>
            <a:r>
              <a:rPr lang="en-GB" baseline="30000" dirty="0">
                <a:latin typeface="Calibri" pitchFamily="34" charset="0"/>
              </a:rPr>
              <a:t>th</a:t>
            </a:r>
            <a:r>
              <a:rPr lang="en-GB" dirty="0">
                <a:latin typeface="Calibri" pitchFamily="34" charset="0"/>
              </a:rPr>
              <a:t>-form audience and beyond; 4 week course – Modern Languages, European/World History, Cultural Studies at university; </a:t>
            </a:r>
            <a:r>
              <a:rPr lang="en-GB" dirty="0" smtClean="0">
                <a:latin typeface="Calibri" pitchFamily="34" charset="0"/>
              </a:rPr>
              <a:t>free) </a:t>
            </a:r>
            <a:r>
              <a:rPr lang="en-GB" dirty="0">
                <a:latin typeface="Calibri" pitchFamily="34" charset="0"/>
                <a:hlinkClick r:id="rId3"/>
              </a:rPr>
              <a:t>https://www.futurelearn.com/courses/cultural-studies</a:t>
            </a:r>
            <a:endParaRPr lang="en-GB" dirty="0">
              <a:latin typeface="Calibri" pitchFamily="34" charset="0"/>
            </a:endParaRPr>
          </a:p>
          <a:p>
            <a:r>
              <a:rPr lang="en-GB" dirty="0">
                <a:latin typeface="Calibri" pitchFamily="34" charset="0"/>
              </a:rPr>
              <a:t>Sutton Trust Teacher Summer Schools: subject specific residential training to teachers with the aim of increasing the number of low and middle income young people studying at selective universities (including understanding admissions; </a:t>
            </a:r>
            <a:r>
              <a:rPr lang="en-GB" dirty="0" smtClean="0">
                <a:latin typeface="Calibri" pitchFamily="34" charset="0"/>
              </a:rPr>
              <a:t>supporting  </a:t>
            </a:r>
            <a:r>
              <a:rPr lang="en-GB" dirty="0">
                <a:latin typeface="Calibri" pitchFamily="34" charset="0"/>
              </a:rPr>
              <a:t>and </a:t>
            </a:r>
            <a:r>
              <a:rPr lang="en-GB" dirty="0" smtClean="0">
                <a:latin typeface="Calibri" pitchFamily="34" charset="0"/>
              </a:rPr>
              <a:t>stretching </a:t>
            </a:r>
            <a:r>
              <a:rPr lang="en-GB" dirty="0">
                <a:latin typeface="Calibri" pitchFamily="34" charset="0"/>
              </a:rPr>
              <a:t>students); “I will be trialling a lecture-style session each </a:t>
            </a:r>
            <a:r>
              <a:rPr lang="en-GB" dirty="0" smtClean="0">
                <a:latin typeface="Calibri" pitchFamily="34" charset="0"/>
              </a:rPr>
              <a:t>week </a:t>
            </a:r>
            <a:r>
              <a:rPr lang="en-GB" dirty="0">
                <a:latin typeface="Calibri" pitchFamily="34" charset="0"/>
              </a:rPr>
              <a:t>to prepare students for the independence required at University-level learning”;</a:t>
            </a:r>
          </a:p>
          <a:p>
            <a:r>
              <a:rPr lang="en-GB" dirty="0">
                <a:latin typeface="Calibri" pitchFamily="34" charset="0"/>
              </a:rPr>
              <a:t>London Centre for Languages and Culture (Pembroke College, Oxford University); access module – provides academic intensive days, Easter and Summer Schools ‘which sees students getting to grips with university learning’;</a:t>
            </a:r>
          </a:p>
          <a:p>
            <a:r>
              <a:rPr lang="en-GB" dirty="0">
                <a:latin typeface="Calibri" pitchFamily="34" charset="0"/>
              </a:rPr>
              <a:t>Study Skills Modules (general)/Language Studies – example of University of </a:t>
            </a:r>
            <a:r>
              <a:rPr lang="en-GB" dirty="0" smtClean="0">
                <a:latin typeface="Calibri" pitchFamily="34" charset="0"/>
              </a:rPr>
              <a:t>Hull: </a:t>
            </a:r>
            <a:r>
              <a:rPr lang="en-GB" dirty="0">
                <a:latin typeface="Calibri" pitchFamily="34" charset="0"/>
              </a:rPr>
              <a:t>‘Studying Languages at University: Skills for Success’ aims to help students make the transition from secondary school to higher education; designed for first-year students majoring in Single Honours Chinese, French, German, Italian or </a:t>
            </a:r>
            <a:r>
              <a:rPr lang="en-GB" dirty="0" smtClean="0">
                <a:latin typeface="Calibri" pitchFamily="34" charset="0"/>
              </a:rPr>
              <a:t>Spanish</a:t>
            </a:r>
            <a:endParaRPr lang="en-GB" dirty="0"/>
          </a:p>
        </p:txBody>
      </p:sp>
    </p:spTree>
    <p:extLst>
      <p:ext uri="{BB962C8B-B14F-4D97-AF65-F5344CB8AC3E}">
        <p14:creationId xmlns:p14="http://schemas.microsoft.com/office/powerpoint/2010/main" val="396877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alibri" pitchFamily="34" charset="0"/>
              </a:rPr>
              <a:t>Research amongst 1</a:t>
            </a:r>
            <a:r>
              <a:rPr lang="en-GB" baseline="30000" dirty="0" smtClean="0">
                <a:latin typeface="Calibri" pitchFamily="34" charset="0"/>
              </a:rPr>
              <a:t>st</a:t>
            </a:r>
            <a:r>
              <a:rPr lang="en-GB" dirty="0" smtClean="0">
                <a:latin typeface="Calibri" pitchFamily="34" charset="0"/>
              </a:rPr>
              <a:t> year undergraduate language students at SOAS</a:t>
            </a:r>
            <a:endParaRPr lang="en-GB" dirty="0">
              <a:latin typeface="Calibri" pitchFamily="34" charset="0"/>
            </a:endParaRPr>
          </a:p>
        </p:txBody>
      </p:sp>
      <p:sp>
        <p:nvSpPr>
          <p:cNvPr id="3" name="Content Placeholder 2"/>
          <p:cNvSpPr>
            <a:spLocks noGrp="1"/>
          </p:cNvSpPr>
          <p:nvPr>
            <p:ph sz="quarter" idx="1"/>
          </p:nvPr>
        </p:nvSpPr>
        <p:spPr/>
        <p:txBody>
          <a:bodyPr/>
          <a:lstStyle/>
          <a:p>
            <a:pPr marL="0" indent="0">
              <a:buNone/>
            </a:pPr>
            <a:r>
              <a:rPr lang="en-GB" b="1" dirty="0">
                <a:latin typeface="Calibri" pitchFamily="34" charset="0"/>
              </a:rPr>
              <a:t>How much time do you spend on </a:t>
            </a:r>
            <a:r>
              <a:rPr lang="en-GB" b="1" dirty="0" smtClean="0">
                <a:latin typeface="Calibri" pitchFamily="34" charset="0"/>
              </a:rPr>
              <a:t>independent </a:t>
            </a:r>
            <a:r>
              <a:rPr lang="en-GB" b="1" dirty="0">
                <a:latin typeface="Calibri" pitchFamily="34" charset="0"/>
              </a:rPr>
              <a:t>study on a weekly basis</a:t>
            </a:r>
            <a:r>
              <a:rPr lang="en-GB" b="1" dirty="0" smtClean="0"/>
              <a:t>?</a:t>
            </a:r>
          </a:p>
          <a:p>
            <a:pPr marL="0" indent="0">
              <a:buNone/>
            </a:pPr>
            <a:endParaRPr lang="en-GB" b="1" dirty="0"/>
          </a:p>
          <a:p>
            <a:endParaRPr lang="en-GB" dirty="0"/>
          </a:p>
        </p:txBody>
      </p:sp>
      <p:pic>
        <p:nvPicPr>
          <p:cNvPr id="3075" name="Picture 3" descr="C:\Users\User\Documents\imag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3068960"/>
            <a:ext cx="4591050" cy="275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8932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alibri" pitchFamily="34" charset="0"/>
              </a:rPr>
              <a:t>Research amongst 1</a:t>
            </a:r>
            <a:r>
              <a:rPr lang="en-GB" baseline="30000" dirty="0">
                <a:latin typeface="Calibri" pitchFamily="34" charset="0"/>
              </a:rPr>
              <a:t>st</a:t>
            </a:r>
            <a:r>
              <a:rPr lang="en-GB" dirty="0">
                <a:latin typeface="Calibri" pitchFamily="34" charset="0"/>
              </a:rPr>
              <a:t> year undergraduate language students at SOAS</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749035152"/>
              </p:ext>
            </p:extLst>
          </p:nvPr>
        </p:nvGraphicFramePr>
        <p:xfrm>
          <a:off x="1691680" y="1844824"/>
          <a:ext cx="5328592" cy="4118560"/>
        </p:xfrm>
        <a:graphic>
          <a:graphicData uri="http://schemas.openxmlformats.org/drawingml/2006/table">
            <a:tbl>
              <a:tblPr/>
              <a:tblGrid>
                <a:gridCol w="4262874"/>
                <a:gridCol w="1065718"/>
              </a:tblGrid>
              <a:tr h="508000">
                <a:tc>
                  <a:txBody>
                    <a:bodyPr/>
                    <a:lstStyle/>
                    <a:p>
                      <a:pPr algn="ctr">
                        <a:spcAft>
                          <a:spcPts val="0"/>
                        </a:spcAft>
                      </a:pPr>
                      <a:r>
                        <a:rPr lang="en-GB" sz="1700" dirty="0">
                          <a:effectLst/>
                        </a:rPr>
                        <a:t> </a:t>
                      </a:r>
                      <a:r>
                        <a:rPr lang="en-GB" sz="1700" dirty="0" smtClean="0">
                          <a:effectLst/>
                        </a:rPr>
                        <a:t>What areas</a:t>
                      </a:r>
                      <a:r>
                        <a:rPr lang="en-GB" sz="1700" baseline="0" dirty="0" smtClean="0">
                          <a:effectLst/>
                        </a:rPr>
                        <a:t> are most challenging for you?</a:t>
                      </a:r>
                      <a:endParaRPr lang="en-GB" sz="1700" dirty="0">
                        <a:effectLst/>
                      </a:endParaRPr>
                    </a:p>
                  </a:txBody>
                  <a:tcPr marL="63500" marR="635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ECFF"/>
                    </a:solidFill>
                  </a:tcPr>
                </a:tc>
                <a:tc>
                  <a:txBody>
                    <a:bodyPr/>
                    <a:lstStyle/>
                    <a:p>
                      <a:pPr algn="ctr">
                        <a:spcAft>
                          <a:spcPts val="0"/>
                        </a:spcAft>
                      </a:pPr>
                      <a:r>
                        <a:rPr lang="en-GB" sz="1700" dirty="0">
                          <a:effectLst/>
                        </a:rPr>
                        <a:t>Total</a:t>
                      </a:r>
                    </a:p>
                  </a:txBody>
                  <a:tcPr marL="63500" marR="63500" marT="0" marB="0" anchor="ctr">
                    <a:lnL w="1270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r>
              <a:tr h="254000">
                <a:tc>
                  <a:txBody>
                    <a:bodyPr/>
                    <a:lstStyle/>
                    <a:p>
                      <a:pPr algn="just">
                        <a:spcAft>
                          <a:spcPts val="0"/>
                        </a:spcAft>
                      </a:pPr>
                      <a:r>
                        <a:rPr lang="en-GB" sz="1700" dirty="0">
                          <a:effectLst/>
                        </a:rPr>
                        <a:t>Speaking</a:t>
                      </a:r>
                    </a:p>
                  </a:txBody>
                  <a:tcPr marL="63500" marR="635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c>
                  <a:txBody>
                    <a:bodyPr/>
                    <a:lstStyle/>
                    <a:p>
                      <a:pPr algn="ctr">
                        <a:spcAft>
                          <a:spcPts val="0"/>
                        </a:spcAft>
                      </a:pPr>
                      <a:r>
                        <a:rPr lang="en-GB" sz="1700" dirty="0">
                          <a:effectLst/>
                        </a:rPr>
                        <a:t>16</a:t>
                      </a:r>
                    </a:p>
                  </a:txBody>
                  <a:tcPr marL="63500" marR="635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254000">
                <a:tc>
                  <a:txBody>
                    <a:bodyPr/>
                    <a:lstStyle/>
                    <a:p>
                      <a:pPr algn="just">
                        <a:spcAft>
                          <a:spcPts val="0"/>
                        </a:spcAft>
                      </a:pPr>
                      <a:r>
                        <a:rPr lang="en-GB" sz="1700" dirty="0">
                          <a:effectLst/>
                        </a:rPr>
                        <a:t>Work-load</a:t>
                      </a:r>
                    </a:p>
                  </a:txBody>
                  <a:tcPr marL="63500" marR="635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c>
                  <a:txBody>
                    <a:bodyPr/>
                    <a:lstStyle/>
                    <a:p>
                      <a:pPr algn="ctr">
                        <a:spcAft>
                          <a:spcPts val="0"/>
                        </a:spcAft>
                      </a:pPr>
                      <a:r>
                        <a:rPr lang="en-GB" sz="1700" dirty="0">
                          <a:effectLst/>
                        </a:rPr>
                        <a:t>11</a:t>
                      </a:r>
                    </a:p>
                  </a:txBody>
                  <a:tcPr marL="63500" marR="635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254000">
                <a:tc>
                  <a:txBody>
                    <a:bodyPr/>
                    <a:lstStyle/>
                    <a:p>
                      <a:pPr algn="just">
                        <a:spcAft>
                          <a:spcPts val="0"/>
                        </a:spcAft>
                      </a:pPr>
                      <a:r>
                        <a:rPr lang="en-GB" sz="1700" dirty="0">
                          <a:effectLst/>
                        </a:rPr>
                        <a:t>Vocabulary</a:t>
                      </a:r>
                    </a:p>
                  </a:txBody>
                  <a:tcPr marL="63500" marR="635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c>
                  <a:txBody>
                    <a:bodyPr/>
                    <a:lstStyle/>
                    <a:p>
                      <a:pPr algn="ctr">
                        <a:spcAft>
                          <a:spcPts val="0"/>
                        </a:spcAft>
                      </a:pPr>
                      <a:r>
                        <a:rPr lang="en-GB" sz="1700" dirty="0">
                          <a:effectLst/>
                        </a:rPr>
                        <a:t>9</a:t>
                      </a:r>
                    </a:p>
                  </a:txBody>
                  <a:tcPr marL="63500" marR="635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370944">
                <a:tc>
                  <a:txBody>
                    <a:bodyPr/>
                    <a:lstStyle/>
                    <a:p>
                      <a:pPr algn="just">
                        <a:spcAft>
                          <a:spcPts val="0"/>
                        </a:spcAft>
                      </a:pPr>
                      <a:r>
                        <a:rPr lang="en-GB" sz="1700" dirty="0">
                          <a:effectLst/>
                        </a:rPr>
                        <a:t>Learning/memorising Kanji or characters</a:t>
                      </a:r>
                    </a:p>
                  </a:txBody>
                  <a:tcPr marL="63500" marR="635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c>
                  <a:txBody>
                    <a:bodyPr/>
                    <a:lstStyle/>
                    <a:p>
                      <a:pPr algn="ctr">
                        <a:spcAft>
                          <a:spcPts val="0"/>
                        </a:spcAft>
                      </a:pPr>
                      <a:r>
                        <a:rPr lang="en-GB" sz="1700" dirty="0">
                          <a:effectLst/>
                        </a:rPr>
                        <a:t>9</a:t>
                      </a:r>
                    </a:p>
                  </a:txBody>
                  <a:tcPr marL="63500" marR="635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254000">
                <a:tc>
                  <a:txBody>
                    <a:bodyPr/>
                    <a:lstStyle/>
                    <a:p>
                      <a:pPr algn="just">
                        <a:spcAft>
                          <a:spcPts val="0"/>
                        </a:spcAft>
                      </a:pPr>
                      <a:r>
                        <a:rPr lang="en-GB" sz="1700" dirty="0">
                          <a:effectLst/>
                        </a:rPr>
                        <a:t>Grammar</a:t>
                      </a:r>
                    </a:p>
                  </a:txBody>
                  <a:tcPr marL="63500" marR="635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c>
                  <a:txBody>
                    <a:bodyPr/>
                    <a:lstStyle/>
                    <a:p>
                      <a:pPr algn="ctr">
                        <a:spcAft>
                          <a:spcPts val="0"/>
                        </a:spcAft>
                      </a:pPr>
                      <a:r>
                        <a:rPr lang="en-GB" sz="1700" dirty="0">
                          <a:effectLst/>
                        </a:rPr>
                        <a:t>7</a:t>
                      </a:r>
                    </a:p>
                  </a:txBody>
                  <a:tcPr marL="63500" marR="635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254000">
                <a:tc>
                  <a:txBody>
                    <a:bodyPr/>
                    <a:lstStyle/>
                    <a:p>
                      <a:pPr algn="just">
                        <a:spcAft>
                          <a:spcPts val="0"/>
                        </a:spcAft>
                      </a:pPr>
                      <a:r>
                        <a:rPr lang="en-GB" sz="1700" dirty="0">
                          <a:effectLst/>
                        </a:rPr>
                        <a:t>Translation</a:t>
                      </a:r>
                    </a:p>
                  </a:txBody>
                  <a:tcPr marL="63500" marR="635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c>
                  <a:txBody>
                    <a:bodyPr/>
                    <a:lstStyle/>
                    <a:p>
                      <a:pPr algn="ctr">
                        <a:spcAft>
                          <a:spcPts val="0"/>
                        </a:spcAft>
                      </a:pPr>
                      <a:r>
                        <a:rPr lang="en-GB" sz="1700" dirty="0">
                          <a:effectLst/>
                        </a:rPr>
                        <a:t>6</a:t>
                      </a:r>
                    </a:p>
                  </a:txBody>
                  <a:tcPr marL="63500" marR="635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254000">
                <a:tc>
                  <a:txBody>
                    <a:bodyPr/>
                    <a:lstStyle/>
                    <a:p>
                      <a:pPr algn="just">
                        <a:spcAft>
                          <a:spcPts val="0"/>
                        </a:spcAft>
                      </a:pPr>
                      <a:r>
                        <a:rPr lang="en-GB" sz="1700" dirty="0">
                          <a:effectLst/>
                        </a:rPr>
                        <a:t>Writing</a:t>
                      </a:r>
                    </a:p>
                  </a:txBody>
                  <a:tcPr marL="63500" marR="635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c>
                  <a:txBody>
                    <a:bodyPr/>
                    <a:lstStyle/>
                    <a:p>
                      <a:pPr algn="ctr">
                        <a:spcAft>
                          <a:spcPts val="0"/>
                        </a:spcAft>
                      </a:pPr>
                      <a:r>
                        <a:rPr lang="en-GB" sz="1700" dirty="0">
                          <a:effectLst/>
                        </a:rPr>
                        <a:t>6</a:t>
                      </a:r>
                    </a:p>
                  </a:txBody>
                  <a:tcPr marL="63500" marR="635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254000">
                <a:tc>
                  <a:txBody>
                    <a:bodyPr/>
                    <a:lstStyle/>
                    <a:p>
                      <a:pPr algn="just">
                        <a:spcAft>
                          <a:spcPts val="0"/>
                        </a:spcAft>
                      </a:pPr>
                      <a:r>
                        <a:rPr lang="en-GB" sz="1700" dirty="0">
                          <a:effectLst/>
                        </a:rPr>
                        <a:t>Listening</a:t>
                      </a:r>
                    </a:p>
                  </a:txBody>
                  <a:tcPr marL="63500" marR="635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c>
                  <a:txBody>
                    <a:bodyPr/>
                    <a:lstStyle/>
                    <a:p>
                      <a:pPr algn="ctr">
                        <a:spcAft>
                          <a:spcPts val="0"/>
                        </a:spcAft>
                      </a:pPr>
                      <a:r>
                        <a:rPr lang="en-GB" sz="1700" dirty="0">
                          <a:effectLst/>
                        </a:rPr>
                        <a:t>6</a:t>
                      </a:r>
                    </a:p>
                  </a:txBody>
                  <a:tcPr marL="63500" marR="635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254000">
                <a:tc>
                  <a:txBody>
                    <a:bodyPr/>
                    <a:lstStyle/>
                    <a:p>
                      <a:pPr algn="just">
                        <a:spcAft>
                          <a:spcPts val="0"/>
                        </a:spcAft>
                      </a:pPr>
                      <a:r>
                        <a:rPr lang="en-GB" sz="1700" dirty="0">
                          <a:effectLst/>
                        </a:rPr>
                        <a:t>Reading</a:t>
                      </a:r>
                    </a:p>
                  </a:txBody>
                  <a:tcPr marL="63500" marR="635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c>
                  <a:txBody>
                    <a:bodyPr/>
                    <a:lstStyle/>
                    <a:p>
                      <a:pPr algn="ctr">
                        <a:spcAft>
                          <a:spcPts val="0"/>
                        </a:spcAft>
                      </a:pPr>
                      <a:r>
                        <a:rPr lang="en-GB" sz="1700" dirty="0">
                          <a:effectLst/>
                        </a:rPr>
                        <a:t>3</a:t>
                      </a:r>
                    </a:p>
                  </a:txBody>
                  <a:tcPr marL="63500" marR="635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254000">
                <a:tc>
                  <a:txBody>
                    <a:bodyPr/>
                    <a:lstStyle/>
                    <a:p>
                      <a:pPr algn="just">
                        <a:spcAft>
                          <a:spcPts val="0"/>
                        </a:spcAft>
                      </a:pPr>
                      <a:r>
                        <a:rPr lang="en-GB" sz="1700" dirty="0">
                          <a:effectLst/>
                        </a:rPr>
                        <a:t>Homework</a:t>
                      </a:r>
                    </a:p>
                  </a:txBody>
                  <a:tcPr marL="63500" marR="635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c>
                  <a:txBody>
                    <a:bodyPr/>
                    <a:lstStyle/>
                    <a:p>
                      <a:pPr algn="ctr">
                        <a:spcAft>
                          <a:spcPts val="0"/>
                        </a:spcAft>
                      </a:pPr>
                      <a:r>
                        <a:rPr lang="en-GB" sz="1700" dirty="0">
                          <a:effectLst/>
                        </a:rPr>
                        <a:t>3</a:t>
                      </a:r>
                    </a:p>
                  </a:txBody>
                  <a:tcPr marL="63500" marR="635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389736">
                <a:tc>
                  <a:txBody>
                    <a:bodyPr/>
                    <a:lstStyle/>
                    <a:p>
                      <a:pPr algn="just">
                        <a:spcAft>
                          <a:spcPts val="0"/>
                        </a:spcAft>
                      </a:pPr>
                      <a:r>
                        <a:rPr lang="en-GB" sz="1700" dirty="0">
                          <a:effectLst/>
                        </a:rPr>
                        <a:t>Balancing with other subjects</a:t>
                      </a:r>
                    </a:p>
                  </a:txBody>
                  <a:tcPr marL="63500" marR="635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c>
                  <a:txBody>
                    <a:bodyPr/>
                    <a:lstStyle/>
                    <a:p>
                      <a:pPr algn="ctr">
                        <a:spcAft>
                          <a:spcPts val="0"/>
                        </a:spcAft>
                      </a:pPr>
                      <a:r>
                        <a:rPr lang="en-GB" sz="1700" dirty="0">
                          <a:effectLst/>
                        </a:rPr>
                        <a:t>4</a:t>
                      </a:r>
                    </a:p>
                  </a:txBody>
                  <a:tcPr marL="63500" marR="635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254000">
                <a:tc>
                  <a:txBody>
                    <a:bodyPr/>
                    <a:lstStyle/>
                    <a:p>
                      <a:pPr algn="just">
                        <a:spcAft>
                          <a:spcPts val="0"/>
                        </a:spcAft>
                      </a:pPr>
                      <a:r>
                        <a:rPr lang="en-GB" sz="1700" dirty="0">
                          <a:effectLst/>
                        </a:rPr>
                        <a:t>n/a</a:t>
                      </a:r>
                    </a:p>
                  </a:txBody>
                  <a:tcPr marL="63500" marR="635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c>
                  <a:txBody>
                    <a:bodyPr/>
                    <a:lstStyle/>
                    <a:p>
                      <a:pPr algn="ctr">
                        <a:spcAft>
                          <a:spcPts val="0"/>
                        </a:spcAft>
                      </a:pPr>
                      <a:r>
                        <a:rPr lang="en-GB" sz="1700" dirty="0">
                          <a:effectLst/>
                        </a:rPr>
                        <a:t>6</a:t>
                      </a:r>
                    </a:p>
                  </a:txBody>
                  <a:tcPr marL="63500" marR="635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r h="254000">
                <a:tc>
                  <a:txBody>
                    <a:bodyPr/>
                    <a:lstStyle/>
                    <a:p>
                      <a:pPr algn="just">
                        <a:spcAft>
                          <a:spcPts val="0"/>
                        </a:spcAft>
                      </a:pPr>
                      <a:r>
                        <a:rPr lang="en-GB" sz="1700" dirty="0">
                          <a:effectLst/>
                        </a:rPr>
                        <a:t> </a:t>
                      </a:r>
                    </a:p>
                  </a:txBody>
                  <a:tcPr marL="63500" marR="6350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CECFF"/>
                    </a:solidFill>
                  </a:tcPr>
                </a:tc>
                <a:tc>
                  <a:txBody>
                    <a:bodyPr/>
                    <a:lstStyle/>
                    <a:p>
                      <a:pPr algn="just">
                        <a:spcAft>
                          <a:spcPts val="0"/>
                        </a:spcAft>
                      </a:pPr>
                      <a:r>
                        <a:rPr lang="en-GB" sz="1700" dirty="0">
                          <a:effectLst/>
                        </a:rPr>
                        <a:t> </a:t>
                      </a:r>
                    </a:p>
                  </a:txBody>
                  <a:tcPr marL="63500" marR="6350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r>
            </a:tbl>
          </a:graphicData>
        </a:graphic>
      </p:graphicFrame>
      <p:sp>
        <p:nvSpPr>
          <p:cNvPr id="5" name="Rectangle 1"/>
          <p:cNvSpPr>
            <a:spLocks noChangeArrowheads="1"/>
          </p:cNvSpPr>
          <p:nvPr/>
        </p:nvSpPr>
        <p:spPr bwMode="auto">
          <a:xfrm>
            <a:off x="5143999" y="1196261"/>
            <a:ext cx="223138"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212121"/>
                </a:solidFill>
                <a:effectLst/>
                <a:latin typeface="wf_segoe-ui_normal"/>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212121"/>
                </a:solidFill>
                <a:effectLst/>
                <a:latin typeface="wf_segoe-ui_normal"/>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212121"/>
                </a:solidFill>
                <a:effectLst/>
                <a:latin typeface="wf_segoe-ui_normal"/>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212121"/>
                </a:solidFill>
                <a:effectLst/>
                <a:latin typeface="wf_segoe-ui_normal"/>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212121"/>
                </a:solidFill>
                <a:effectLst/>
                <a:latin typeface="wf_segoe-ui_normal"/>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212121"/>
                </a:solidFill>
                <a:effectLst/>
                <a:latin typeface="wf_segoe-ui_normal"/>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212121"/>
                </a:solidFill>
                <a:effectLst/>
                <a:latin typeface="wf_segoe-ui_normal"/>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212121"/>
                </a:solidFill>
                <a:effectLst/>
                <a:latin typeface="wf_segoe-ui_normal"/>
                <a:cs typeface="Arial" pitchFamily="34" charset="0"/>
              </a:rPr>
              <a:t>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212121"/>
                </a:solidFill>
                <a:effectLst/>
                <a:latin typeface="wf_segoe-ui_normal"/>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350032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556</TotalTime>
  <Words>1854</Words>
  <Application>Microsoft Office PowerPoint</Application>
  <PresentationFormat>On-screen Show (4:3)</PresentationFormat>
  <Paragraphs>198</Paragraphs>
  <Slides>20</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wf_segoe-ui_normal</vt:lpstr>
      <vt:lpstr>Arial</vt:lpstr>
      <vt:lpstr>Calibri</vt:lpstr>
      <vt:lpstr>Georgia</vt:lpstr>
      <vt:lpstr>Wingdings</vt:lpstr>
      <vt:lpstr>Wingdings 2</vt:lpstr>
      <vt:lpstr>Civic</vt:lpstr>
      <vt:lpstr>Bridges and Stepping Stones: Transitions in Languages Teaching and Learning</vt:lpstr>
      <vt:lpstr>Aims of Work into ‘Transition’ (Routes London ‘theme’)</vt:lpstr>
      <vt:lpstr>Routes into Languages London Partner Universities</vt:lpstr>
      <vt:lpstr>Early Findings: Institutional Context</vt:lpstr>
      <vt:lpstr>Preliminary Literature Review</vt:lpstr>
      <vt:lpstr>Further Literature Review (Languages specific)</vt:lpstr>
      <vt:lpstr>Other activities and support (examples)</vt:lpstr>
      <vt:lpstr>Research amongst 1st year undergraduate language students at SOAS</vt:lpstr>
      <vt:lpstr>Research amongst 1st year undergraduate language students at SOAS</vt:lpstr>
      <vt:lpstr>Research amongst lecturers teaching first year students at Routes London partner institutions</vt:lpstr>
      <vt:lpstr>Research amongst lecturers teaching first year students at Routes London partner institutions (overview)</vt:lpstr>
      <vt:lpstr>Research amongst lecturers teaching first year students at Routes London partner institutions </vt:lpstr>
      <vt:lpstr>Research amongst lecturers teaching first year students at Routes London partner institutions</vt:lpstr>
      <vt:lpstr>Research amongst lecturers teaching first year students at Routes London partner institutions</vt:lpstr>
      <vt:lpstr>Research amongst lecturers teaching first year students at Routes London partner institutions (selection of in-depth answers)</vt:lpstr>
      <vt:lpstr>Research amongst lecturers teaching first year students at Routes London partner institutions (in-depth answer)</vt:lpstr>
      <vt:lpstr>Research amongst lecturers teaching first year students at Routes London partner institutions (in-depth answer)</vt:lpstr>
      <vt:lpstr>Research amongst lecturers teaching first year students at Routes London partner institutions (in-depth answers)</vt:lpstr>
      <vt:lpstr>The Way Forward</vt:lpstr>
      <vt:lpstr>Bridges and Stepping Stones: Transitions in Languages Teaching and Learning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Bridges and Stepping Stones in Language Studies - from primary to higher education and all places in between</dc:title>
  <dc:creator>User</dc:creator>
  <cp:lastModifiedBy>Gallagher-Brett A.</cp:lastModifiedBy>
  <cp:revision>135</cp:revision>
  <cp:lastPrinted>2016-01-26T10:59:26Z</cp:lastPrinted>
  <dcterms:created xsi:type="dcterms:W3CDTF">2015-11-12T15:22:08Z</dcterms:created>
  <dcterms:modified xsi:type="dcterms:W3CDTF">2016-02-04T11:34:45Z</dcterms:modified>
</cp:coreProperties>
</file>