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3" r:id="rId3"/>
    <p:sldId id="330" r:id="rId4"/>
    <p:sldId id="331" r:id="rId5"/>
    <p:sldId id="332" r:id="rId6"/>
    <p:sldId id="334" r:id="rId7"/>
    <p:sldId id="335" r:id="rId8"/>
    <p:sldId id="336" r:id="rId9"/>
    <p:sldId id="337" r:id="rId10"/>
    <p:sldId id="342" r:id="rId11"/>
    <p:sldId id="338" r:id="rId12"/>
    <p:sldId id="339" r:id="rId13"/>
    <p:sldId id="340" r:id="rId14"/>
    <p:sldId id="341" r:id="rId15"/>
    <p:sldId id="343" r:id="rId16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2E3192"/>
    <a:srgbClr val="5B57A6"/>
    <a:srgbClr val="008EB0"/>
    <a:srgbClr val="00A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7" d="100"/>
          <a:sy n="27" d="100"/>
        </p:scale>
        <p:origin x="11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B0B1C26-F924-43E7-B7E8-D79817D874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347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8F22B3F-FEA8-4EDF-8780-A36BEF0DD9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1919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47E84E4-9007-4037-92D6-C9E97ED8549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6195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638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jhjhjhjh</a:t>
            </a:r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638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0890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6689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638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0890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668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638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638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638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638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638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C39AAB-3CBE-4503-9F31-45A9EC259153}" type="slidenum">
              <a:rPr lang="en-GB" altLang="en-US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63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6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7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2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2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530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2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9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82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200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634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28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pic>
        <p:nvPicPr>
          <p:cNvPr id="1028" name="Picture 7" descr="routes_into_language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45125"/>
            <a:ext cx="1495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E3192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E3192"/>
          </a:solidFill>
          <a:latin typeface="Trebuchet MS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E3192"/>
          </a:solidFill>
          <a:latin typeface="Trebuchet MS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E3192"/>
          </a:solidFill>
          <a:latin typeface="Trebuchet MS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E3192"/>
          </a:solidFill>
          <a:latin typeface="Trebuchet MS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E3192"/>
          </a:solidFill>
          <a:latin typeface="Trebuchet M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E3192"/>
          </a:solidFill>
          <a:latin typeface="Trebuchet M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E3192"/>
          </a:solidFill>
          <a:latin typeface="Trebuchet M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E3192"/>
          </a:solidFill>
          <a:latin typeface="Trebuchet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5B57A6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5B57A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B57A6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B57A6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B57A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B57A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B57A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B57A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B57A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emf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emf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utesintolanguages.ac.uk" TargetMode="External"/><Relationship Id="rId2" Type="http://schemas.openxmlformats.org/officeDocument/2006/relationships/hyperlink" Target="mailto:sarah.schechter@anglia.ac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0.jpeg"/><Relationship Id="rId4" Type="http://schemas.openxmlformats.org/officeDocument/2006/relationships/hyperlink" Target="http://www.routesintolanguages.ac.uk/east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5856" y="332656"/>
            <a:ext cx="5868144" cy="3277319"/>
          </a:xfrm>
        </p:spPr>
        <p:txBody>
          <a:bodyPr/>
          <a:lstStyle/>
          <a:p>
            <a:r>
              <a:rPr lang="cy-GB" sz="3200" b="1" dirty="0" smtClean="0"/>
              <a:t>     Routes </a:t>
            </a:r>
            <a:r>
              <a:rPr lang="cy-GB" sz="3200" b="1" dirty="0"/>
              <a:t>into Languages 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>              </a:t>
            </a:r>
            <a:r>
              <a:rPr lang="en-GB" sz="3200" b="1" dirty="0" smtClean="0"/>
              <a:t>Conference </a:t>
            </a:r>
            <a:br>
              <a:rPr lang="en-GB" sz="3200" b="1" dirty="0" smtClean="0"/>
            </a:b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dirty="0" smtClean="0"/>
              <a:t>Coca </a:t>
            </a:r>
            <a:r>
              <a:rPr lang="en-GB" sz="3200" dirty="0"/>
              <a:t>Cola Language Business Enterprise Project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…and </a:t>
            </a:r>
            <a:r>
              <a:rPr lang="en-GB" sz="3200" dirty="0"/>
              <a:t>beyond </a:t>
            </a:r>
            <a:endParaRPr lang="en-GB" altLang="en-US" sz="3200" b="1" dirty="0" smtClean="0">
              <a:ea typeface="ＭＳ Ｐゴシック" panose="020B0600070205080204" pitchFamily="34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4077072"/>
            <a:ext cx="6192366" cy="16065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en-GB" altLang="en-US" sz="2400" dirty="0" smtClean="0">
              <a:ea typeface="ＭＳ Ｐゴシック" panose="020B0600070205080204" pitchFamily="34" charset="-128"/>
            </a:endParaRPr>
          </a:p>
          <a:p>
            <a:pPr algn="l" eaLnBrk="1" hangingPunct="1">
              <a:lnSpc>
                <a:spcPct val="80000"/>
              </a:lnSpc>
            </a:pPr>
            <a:r>
              <a:rPr lang="en-GB" altLang="en-US" sz="2400" dirty="0" smtClean="0">
                <a:ea typeface="ＭＳ Ｐゴシック" panose="020B0600070205080204" pitchFamily="34" charset="-128"/>
              </a:rPr>
              <a:t>Kim </a:t>
            </a:r>
            <a:r>
              <a:rPr lang="en-GB" altLang="en-US" sz="2400" dirty="0" err="1" smtClean="0">
                <a:ea typeface="ＭＳ Ｐゴシック" panose="020B0600070205080204" pitchFamily="34" charset="-128"/>
              </a:rPr>
              <a:t>Ridealgh</a:t>
            </a:r>
            <a:r>
              <a:rPr lang="en-GB" altLang="en-US" sz="2400" dirty="0" smtClean="0">
                <a:ea typeface="ＭＳ Ｐゴシック" panose="020B0600070205080204" pitchFamily="34" charset="-128"/>
              </a:rPr>
              <a:t>, University of East Anglia</a:t>
            </a:r>
          </a:p>
          <a:p>
            <a:pPr algn="l" eaLnBrk="1" hangingPunct="1">
              <a:lnSpc>
                <a:spcPct val="80000"/>
              </a:lnSpc>
            </a:pPr>
            <a:r>
              <a:rPr lang="en-GB" altLang="en-US" sz="2400" dirty="0" smtClean="0">
                <a:ea typeface="ＭＳ Ｐゴシック" panose="020B0600070205080204" pitchFamily="34" charset="-128"/>
              </a:rPr>
              <a:t>Sarah Schechter, Anglia Ruskin University</a:t>
            </a:r>
          </a:p>
          <a:p>
            <a:pPr algn="l" eaLnBrk="1" hangingPunct="1">
              <a:lnSpc>
                <a:spcPct val="80000"/>
              </a:lnSpc>
            </a:pPr>
            <a:endParaRPr lang="en-GB" altLang="en-US" sz="2400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4100" name="Picture 4" descr="J:\Humanities\LLAS\ROUTES INTO LANGUAGES 2013-2016\HEFCE\HEFCE logo JPEG white backgroun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876925"/>
            <a:ext cx="19859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99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ea typeface="ＭＳ Ｐゴシック" panose="020B0600070205080204" pitchFamily="34" charset="-128"/>
              </a:rPr>
              <a:t/>
            </a:r>
            <a:br>
              <a:rPr lang="en-GB" altLang="en-US" b="1" dirty="0" smtClean="0">
                <a:ea typeface="ＭＳ Ｐゴシック" panose="020B0600070205080204" pitchFamily="34" charset="-128"/>
              </a:rPr>
            </a:br>
            <a:r>
              <a:rPr lang="en-GB" altLang="en-US" b="1" dirty="0">
                <a:ea typeface="ＭＳ Ｐゴシック" panose="020B0600070205080204" pitchFamily="34" charset="-128"/>
              </a:rPr>
              <a:t/>
            </a:r>
            <a:br>
              <a:rPr lang="en-GB" altLang="en-US" b="1" dirty="0">
                <a:ea typeface="ＭＳ Ｐゴシック" panose="020B0600070205080204" pitchFamily="34" charset="-128"/>
              </a:rPr>
            </a:br>
            <a:r>
              <a:rPr lang="en-GB" altLang="en-US" b="1" dirty="0" smtClean="0">
                <a:ea typeface="ＭＳ Ｐゴシック" panose="020B0600070205080204" pitchFamily="34" charset="-128"/>
              </a:rPr>
              <a:t/>
            </a:r>
            <a:br>
              <a:rPr lang="en-GB" altLang="en-US" b="1" dirty="0" smtClean="0">
                <a:ea typeface="ＭＳ Ｐゴシック" panose="020B0600070205080204" pitchFamily="34" charset="-128"/>
              </a:rPr>
            </a:br>
            <a:endParaRPr lang="en-GB" altLang="en-US" b="1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80528" y="-315416"/>
            <a:ext cx="9765766" cy="6552728"/>
          </a:xfrm>
        </p:spPr>
        <p:txBody>
          <a:bodyPr/>
          <a:lstStyle/>
          <a:p>
            <a:pPr marL="857250" lvl="1" indent="-457200" eaLnBrk="1" hangingPunct="1">
              <a:lnSpc>
                <a:spcPct val="90000"/>
              </a:lnSpc>
              <a:buNone/>
            </a:pPr>
            <a:endParaRPr lang="en-GB" sz="4000" dirty="0" smtClean="0"/>
          </a:p>
          <a:p>
            <a:pPr marL="857250" lvl="1" indent="-457200" eaLnBrk="1" hangingPunct="1">
              <a:lnSpc>
                <a:spcPct val="90000"/>
              </a:lnSpc>
              <a:buNone/>
            </a:pPr>
            <a:r>
              <a:rPr lang="en-GB" sz="4000" dirty="0" smtClean="0"/>
              <a:t> </a:t>
            </a:r>
            <a:r>
              <a:rPr lang="en-GB" sz="3600" dirty="0" smtClean="0"/>
              <a:t>Also:</a:t>
            </a:r>
          </a:p>
          <a:p>
            <a:pPr marL="971550" lvl="1" indent="-571500" eaLnBrk="1" hangingPunct="1">
              <a:lnSpc>
                <a:spcPct val="90000"/>
              </a:lnSpc>
              <a:buBlip>
                <a:blip r:embed="rId3"/>
              </a:buBlip>
            </a:pPr>
            <a:r>
              <a:rPr lang="en-GB" sz="3600" dirty="0" smtClean="0"/>
              <a:t>Many </a:t>
            </a:r>
            <a:r>
              <a:rPr lang="en-GB" sz="3600" dirty="0"/>
              <a:t>said that they would like to run it the following year and embed it in their </a:t>
            </a:r>
            <a:r>
              <a:rPr lang="en-GB" sz="3600" dirty="0" err="1" smtClean="0"/>
              <a:t>SoWs</a:t>
            </a:r>
            <a:r>
              <a:rPr lang="en-GB" sz="3600" dirty="0" smtClean="0"/>
              <a:t>. </a:t>
            </a:r>
          </a:p>
          <a:p>
            <a:pPr marL="971550" lvl="1" indent="-571500" eaLnBrk="1" hangingPunct="1">
              <a:lnSpc>
                <a:spcPct val="90000"/>
              </a:lnSpc>
              <a:buBlip>
                <a:blip r:embed="rId3"/>
              </a:buBlip>
            </a:pPr>
            <a:r>
              <a:rPr lang="en-GB" sz="3600" dirty="0" smtClean="0"/>
              <a:t>A </a:t>
            </a:r>
            <a:r>
              <a:rPr lang="en-GB" sz="3600" dirty="0"/>
              <a:t>few expressed the desire for more support from Routes into Languages in running the project. </a:t>
            </a:r>
            <a:endParaRPr lang="en-GB" sz="3600" dirty="0" smtClean="0"/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GB" sz="2000" dirty="0" smtClean="0"/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GB" sz="3600" dirty="0" smtClean="0"/>
              <a:t>This led </a:t>
            </a:r>
            <a:r>
              <a:rPr lang="en-GB" sz="3600" dirty="0"/>
              <a:t>us to rethink </a:t>
            </a:r>
            <a:r>
              <a:rPr lang="en-GB" sz="3600" dirty="0" smtClean="0"/>
              <a:t>the project…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GB" sz="3600" dirty="0"/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ponder-th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085184"/>
            <a:ext cx="3600395" cy="15121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91680" y="5661248"/>
            <a:ext cx="1872208" cy="7200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97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990"/>
            <a:ext cx="8229600" cy="1143000"/>
          </a:xfrm>
        </p:spPr>
        <p:txBody>
          <a:bodyPr/>
          <a:lstStyle/>
          <a:p>
            <a:pPr eaLnBrk="1" hangingPunct="1"/>
            <a:endParaRPr lang="en-GB" altLang="en-US" b="1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4"/>
            <a:ext cx="8686800" cy="4525963"/>
          </a:xfrm>
        </p:spPr>
        <p:txBody>
          <a:bodyPr/>
          <a:lstStyle/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r>
              <a:rPr lang="en-GB" altLang="en-US" dirty="0" smtClean="0">
                <a:ea typeface="ＭＳ Ｐゴシック" panose="020B0600070205080204" pitchFamily="34" charset="-128"/>
              </a:rPr>
              <a:t>March 23</a:t>
            </a:r>
            <a:r>
              <a:rPr lang="en-GB" altLang="en-US" baseline="30000" dirty="0" smtClean="0">
                <a:ea typeface="ＭＳ Ｐゴシック" panose="020B0600070205080204" pitchFamily="34" charset="-128"/>
              </a:rPr>
              <a:t>rd</a:t>
            </a:r>
            <a:r>
              <a:rPr lang="en-GB" altLang="en-US" dirty="0" smtClean="0">
                <a:ea typeface="ＭＳ Ｐゴシック" panose="020B0600070205080204" pitchFamily="34" charset="-128"/>
              </a:rPr>
              <a:t> at Anglia Ruskin University (real live task with SLAs supporting and including authentic calls to Coca Cola factories for info)</a:t>
            </a:r>
          </a:p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r>
              <a:rPr lang="en-GB" altLang="en-US" dirty="0" smtClean="0">
                <a:ea typeface="ＭＳ Ｐゴシック" panose="020B0600070205080204" pitchFamily="34" charset="-128"/>
              </a:rPr>
              <a:t>and</a:t>
            </a:r>
          </a:p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r>
              <a:rPr lang="en-GB" altLang="en-US" sz="7200" dirty="0" smtClean="0">
                <a:ea typeface="ＭＳ Ｐゴシック" panose="020B0600070205080204" pitchFamily="34" charset="-128"/>
              </a:rPr>
              <a:t>OVER TO UEA…</a:t>
            </a:r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5157192"/>
            <a:ext cx="2304256" cy="137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Language of Business</a:t>
            </a:r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525963"/>
          </a:xfrm>
        </p:spPr>
        <p:txBody>
          <a:bodyPr/>
          <a:lstStyle/>
          <a:p>
            <a:r>
              <a:rPr lang="en-GB" dirty="0" smtClean="0"/>
              <a:t>Inspired by </a:t>
            </a:r>
            <a:r>
              <a:rPr lang="en-GB" dirty="0" err="1" smtClean="0"/>
              <a:t>Coca-cola</a:t>
            </a:r>
            <a:r>
              <a:rPr lang="en-GB" dirty="0" smtClean="0"/>
              <a:t> business chal</a:t>
            </a:r>
            <a:r>
              <a:rPr lang="en-GB" dirty="0"/>
              <a:t>lenge</a:t>
            </a:r>
          </a:p>
          <a:p>
            <a:r>
              <a:rPr lang="en-GB" dirty="0" smtClean="0"/>
              <a:t>Working with the schools to support implementation</a:t>
            </a:r>
          </a:p>
          <a:p>
            <a:r>
              <a:rPr lang="en-GB" dirty="0" smtClean="0"/>
              <a:t>Linked to degree scheme</a:t>
            </a:r>
          </a:p>
          <a:p>
            <a:r>
              <a:rPr lang="en-GB" dirty="0" smtClean="0"/>
              <a:t>Supporting employability skills</a:t>
            </a:r>
          </a:p>
          <a:p>
            <a:endParaRPr lang="en-GB" dirty="0"/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775" y="5517232"/>
            <a:ext cx="1890241" cy="11285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7799" y="1571397"/>
            <a:ext cx="2758912" cy="38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4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990"/>
            <a:ext cx="8229600" cy="1143000"/>
          </a:xfrm>
        </p:spPr>
        <p:txBody>
          <a:bodyPr/>
          <a:lstStyle/>
          <a:p>
            <a:pPr eaLnBrk="1" hangingPunct="1"/>
            <a:endParaRPr lang="en-GB" altLang="en-US" b="1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3" y="5532081"/>
            <a:ext cx="1944216" cy="11607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652" y="204069"/>
            <a:ext cx="8676695" cy="621635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552" y="204069"/>
            <a:ext cx="7810189" cy="565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8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>
                <a:ea typeface="ＭＳ Ｐゴシック" panose="020B0600070205080204" pitchFamily="34" charset="-128"/>
              </a:rPr>
              <a:t>Institutional Support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222892"/>
            <a:ext cx="4038600" cy="4525963"/>
          </a:xfrm>
        </p:spPr>
        <p:txBody>
          <a:bodyPr/>
          <a:lstStyle/>
          <a:p>
            <a:r>
              <a:rPr lang="en-GB" dirty="0" smtClean="0"/>
              <a:t>Initial funding provided by Routes</a:t>
            </a:r>
          </a:p>
          <a:p>
            <a:r>
              <a:rPr lang="en-GB" dirty="0" smtClean="0"/>
              <a:t>Now funded by AHRC</a:t>
            </a:r>
          </a:p>
          <a:p>
            <a:r>
              <a:rPr lang="en-GB" dirty="0" smtClean="0"/>
              <a:t>Forms part of a REF impact case study on the assessment of intervention projects</a:t>
            </a:r>
          </a:p>
          <a:p>
            <a:r>
              <a:rPr lang="en-GB" dirty="0" smtClean="0"/>
              <a:t>Will be linked to published research</a:t>
            </a:r>
            <a:endParaRPr lang="en-GB" dirty="0"/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5661248"/>
            <a:ext cx="1876600" cy="11203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609" y="1615413"/>
            <a:ext cx="4276897" cy="351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SzPct val="100000"/>
            </a:pPr>
            <a:endParaRPr lang="en-US" dirty="0" smtClean="0"/>
          </a:p>
          <a:p>
            <a:pPr marL="0" indent="0">
              <a:buSzPct val="100000"/>
            </a:pPr>
            <a:endParaRPr lang="en-US" dirty="0" smtClean="0"/>
          </a:p>
          <a:p>
            <a:pPr marL="0" indent="0">
              <a:buSzPct val="100000"/>
            </a:pPr>
            <a:endParaRPr lang="en-US" dirty="0">
              <a:hlinkClick r:id="rId2"/>
            </a:endParaRPr>
          </a:p>
          <a:p>
            <a:pPr marL="0" indent="0">
              <a:buSzPct val="100000"/>
            </a:pPr>
            <a:endParaRPr lang="en-US" dirty="0" smtClean="0">
              <a:hlinkClick r:id="rId2"/>
            </a:endParaRPr>
          </a:p>
          <a:p>
            <a:pPr marL="0" indent="0">
              <a:buSzPct val="100000"/>
            </a:pPr>
            <a:r>
              <a:rPr lang="en-US" dirty="0" smtClean="0">
                <a:hlinkClick r:id="rId2"/>
              </a:rPr>
              <a:t>K.Ridealgh</a:t>
            </a:r>
            <a:r>
              <a:rPr lang="en-US" dirty="0">
                <a:hlinkClick r:id="rId2"/>
              </a:rPr>
              <a:t>@uea.ac.uk</a:t>
            </a:r>
          </a:p>
          <a:p>
            <a:pPr marL="0" indent="0">
              <a:buSzPct val="100000"/>
            </a:pPr>
            <a:r>
              <a:rPr lang="en-US" dirty="0" smtClean="0">
                <a:hlinkClick r:id="rId2"/>
              </a:rPr>
              <a:t>sarah.schechter@anglia.ac.uk</a:t>
            </a:r>
            <a:endParaRPr lang="en-US" dirty="0" smtClean="0"/>
          </a:p>
          <a:p>
            <a:pPr marL="0" indent="0">
              <a:buSzPct val="100000"/>
            </a:pPr>
            <a:r>
              <a:rPr lang="en-US" dirty="0" smtClean="0">
                <a:hlinkClick r:id="rId3"/>
              </a:rPr>
              <a:t>www.routesintolanguages.ac.uk</a:t>
            </a:r>
            <a:endParaRPr lang="en-US" dirty="0" smtClean="0"/>
          </a:p>
          <a:p>
            <a:pPr marL="0" indent="0">
              <a:buSzPct val="100000"/>
            </a:pPr>
            <a:r>
              <a:rPr lang="en-US" dirty="0" smtClean="0">
                <a:hlinkClick r:id="rId4"/>
              </a:rPr>
              <a:t>www.routesintolanguages.ac.uk/east</a:t>
            </a:r>
            <a:endParaRPr lang="en-US" dirty="0" smtClean="0"/>
          </a:p>
          <a:p>
            <a:pPr marL="0" indent="0">
              <a:buSzPct val="100000"/>
            </a:pPr>
            <a:endParaRPr lang="en-US" dirty="0" smtClean="0"/>
          </a:p>
          <a:p>
            <a:pPr marL="0" indent="0">
              <a:buSzPct val="100000"/>
            </a:pPr>
            <a:endParaRPr lang="en-US" dirty="0" smtClean="0">
              <a:hlinkClick r:id="rId3"/>
            </a:endParaRPr>
          </a:p>
          <a:p>
            <a:pPr marL="0" indent="0">
              <a:buSzPct val="100000"/>
            </a:pPr>
            <a:endParaRPr lang="en-US" dirty="0"/>
          </a:p>
          <a:p>
            <a:pPr marL="0" indent="0">
              <a:buSzPct val="100000"/>
            </a:pPr>
            <a:endParaRPr lang="en-US" dirty="0"/>
          </a:p>
        </p:txBody>
      </p:sp>
      <p:pic>
        <p:nvPicPr>
          <p:cNvPr id="3" name="Picture 2" descr="questionmark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764704"/>
            <a:ext cx="2781300" cy="292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03848" y="3573016"/>
            <a:ext cx="2160240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0" y="3429000"/>
            <a:ext cx="864096" cy="1440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15816" y="3429000"/>
            <a:ext cx="936104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00722"/>
            <a:ext cx="1612851" cy="54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72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99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ea typeface="ＭＳ Ｐゴシック" panose="020B0600070205080204" pitchFamily="34" charset="-128"/>
              </a:rPr>
              <a:t> </a:t>
            </a:r>
            <a:r>
              <a:rPr lang="en-GB" altLang="en-US" dirty="0" smtClean="0">
                <a:ea typeface="ＭＳ Ｐゴシック" panose="020B0600070205080204" pitchFamily="34" charset="-128"/>
              </a:rPr>
              <a:t>                  (Languages 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3" name="Picture 2" descr="routes_into_languages_east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836712"/>
            <a:ext cx="2373898" cy="2132856"/>
          </a:xfrm>
          <a:prstGeom prst="rect">
            <a:avLst/>
          </a:prstGeom>
        </p:spPr>
      </p:pic>
      <p:pic>
        <p:nvPicPr>
          <p:cNvPr id="6" name="Picture 5" descr="1255094311685743299Olympic_sports_Cricket_pictogram.svg.thumb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484784"/>
            <a:ext cx="778768" cy="998420"/>
          </a:xfrm>
          <a:prstGeom prst="rect">
            <a:avLst/>
          </a:prstGeom>
        </p:spPr>
      </p:pic>
      <p:pic>
        <p:nvPicPr>
          <p:cNvPr id="7" name="Picture 6" descr="1255094599401975988Olympic_sports_Handball_pictogram.svg.thum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204864"/>
            <a:ext cx="749176" cy="1135115"/>
          </a:xfrm>
          <a:prstGeom prst="rect">
            <a:avLst/>
          </a:prstGeom>
        </p:spPr>
      </p:pic>
      <p:pic>
        <p:nvPicPr>
          <p:cNvPr id="8" name="Picture 7" descr="12550941711806427581Olympic_sports_Basketball_pictogram.svg.thumb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20688"/>
            <a:ext cx="1012976" cy="1113160"/>
          </a:xfrm>
          <a:prstGeom prst="rect">
            <a:avLst/>
          </a:prstGeom>
        </p:spPr>
      </p:pic>
      <p:pic>
        <p:nvPicPr>
          <p:cNvPr id="9" name="Picture 8" descr="12550945211297607076Olympic_sports_Football_pictogram.svg.thumb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691" y="1412776"/>
            <a:ext cx="1026114" cy="10801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882465" y="1628800"/>
            <a:ext cx="442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1" name="Equal 10"/>
          <p:cNvSpPr/>
          <p:nvPr/>
        </p:nvSpPr>
        <p:spPr>
          <a:xfrm>
            <a:off x="1475656" y="3140968"/>
            <a:ext cx="1728192" cy="1368152"/>
          </a:xfrm>
          <a:prstGeom prst="mathEqual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3" name="Picture 12" descr="Inspire Mark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996952"/>
            <a:ext cx="2373369" cy="1316732"/>
          </a:xfrm>
          <a:prstGeom prst="rect">
            <a:avLst/>
          </a:prstGeom>
        </p:spPr>
      </p:pic>
      <p:sp>
        <p:nvSpPr>
          <p:cNvPr id="14" name="Right Arrow 13"/>
          <p:cNvSpPr/>
          <p:nvPr/>
        </p:nvSpPr>
        <p:spPr>
          <a:xfrm>
            <a:off x="2555776" y="4941168"/>
            <a:ext cx="1584176" cy="864096"/>
          </a:xfrm>
          <a:prstGeom prst="rightArrow">
            <a:avLst/>
          </a:prstGeom>
          <a:solidFill>
            <a:srgbClr val="2E319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lus 15"/>
          <p:cNvSpPr/>
          <p:nvPr/>
        </p:nvSpPr>
        <p:spPr>
          <a:xfrm>
            <a:off x="4860032" y="1412776"/>
            <a:ext cx="1224136" cy="1080120"/>
          </a:xfrm>
          <a:prstGeom prst="mathPlus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Cocacola.jpe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653136"/>
            <a:ext cx="1866900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7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990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ea typeface="ＭＳ Ｐゴシック" panose="020B0600070205080204" pitchFamily="34" charset="-128"/>
              </a:rPr>
              <a:t>Coca-Cola Real Business Challenge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>
                <a:ea typeface="ＭＳ Ｐゴシック" panose="020B0600070205080204" pitchFamily="34" charset="-128"/>
              </a:rPr>
              <a:t>Years 9 &amp; 10</a:t>
            </a:r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routes_into_languages_east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44824"/>
            <a:ext cx="2373898" cy="2132856"/>
          </a:xfrm>
          <a:prstGeom prst="rect">
            <a:avLst/>
          </a:prstGeom>
        </p:spPr>
      </p:pic>
      <p:sp>
        <p:nvSpPr>
          <p:cNvPr id="7" name="Plus 6"/>
          <p:cNvSpPr/>
          <p:nvPr/>
        </p:nvSpPr>
        <p:spPr>
          <a:xfrm>
            <a:off x="2987824" y="2348880"/>
            <a:ext cx="1224136" cy="108012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image00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88840"/>
            <a:ext cx="571500" cy="1587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92080" y="2348880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Education </a:t>
            </a:r>
            <a:r>
              <a:rPr lang="en-US" dirty="0" err="1" smtClean="0"/>
              <a:t>Programme</a:t>
            </a:r>
            <a:r>
              <a:rPr lang="en-US" dirty="0" smtClean="0"/>
              <a:t> EU</a:t>
            </a:r>
            <a:endParaRPr lang="en-US" dirty="0"/>
          </a:p>
        </p:txBody>
      </p:sp>
      <p:pic>
        <p:nvPicPr>
          <p:cNvPr id="5" name="Picture 4" descr="image00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420888"/>
            <a:ext cx="2286000" cy="457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3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990"/>
            <a:ext cx="8229600" cy="1143000"/>
          </a:xfrm>
        </p:spPr>
        <p:txBody>
          <a:bodyPr/>
          <a:lstStyle/>
          <a:p>
            <a:pPr eaLnBrk="1" hangingPunct="1"/>
            <a:endParaRPr lang="en-GB" altLang="en-US" b="1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404664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 smtClean="0">
              <a:solidFill>
                <a:srgbClr val="2E3192"/>
              </a:solidFill>
            </a:endParaRPr>
          </a:p>
          <a:p>
            <a:r>
              <a:rPr lang="en-GB" sz="3200" dirty="0" smtClean="0">
                <a:solidFill>
                  <a:srgbClr val="2E3192"/>
                </a:solidFill>
              </a:rPr>
              <a:t>“…since </a:t>
            </a:r>
            <a:r>
              <a:rPr lang="en-GB" sz="3200" dirty="0">
                <a:solidFill>
                  <a:srgbClr val="2E3192"/>
                </a:solidFill>
              </a:rPr>
              <a:t>language is a great employability asset, supporting schools with teaching and encouraging the uptake of modern languages fits with – and indeed, boosts - the overall objective of the programme: to increase learners’ employability and enterprise skills (in particular, teamwork, problem-solving, creative thinking, leadership, financial capability and business acumen), giving them a competitive edge in today’s job </a:t>
            </a:r>
            <a:r>
              <a:rPr lang="en-GB" sz="3200" dirty="0" smtClean="0">
                <a:solidFill>
                  <a:srgbClr val="2E3192"/>
                </a:solidFill>
              </a:rPr>
              <a:t>market”</a:t>
            </a:r>
            <a:endParaRPr lang="en-GB" sz="3200" dirty="0">
              <a:solidFill>
                <a:srgbClr val="2E319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38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99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ea typeface="ＭＳ Ｐゴシック" panose="020B0600070205080204" pitchFamily="34" charset="-128"/>
              </a:rPr>
              <a:t>The Task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7919" cy="532859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Develop </a:t>
            </a:r>
            <a:r>
              <a:rPr lang="en-GB" dirty="0"/>
              <a:t>a healthy juice brand </a:t>
            </a:r>
            <a:r>
              <a:rPr lang="en-GB" dirty="0" smtClean="0"/>
              <a:t>taking inspiration </a:t>
            </a:r>
            <a:r>
              <a:rPr lang="en-GB" dirty="0"/>
              <a:t>from one of the nations competing in the next Special Olympic </a:t>
            </a:r>
            <a:r>
              <a:rPr lang="en-GB" dirty="0" smtClean="0"/>
              <a:t>Games</a:t>
            </a:r>
            <a:r>
              <a:rPr lang="en-GB" dirty="0"/>
              <a:t>:</a:t>
            </a:r>
          </a:p>
          <a:p>
            <a:pPr marL="457200" indent="-457200" eaLnBrk="1" hangingPunct="1">
              <a:lnSpc>
                <a:spcPct val="90000"/>
              </a:lnSpc>
              <a:buBlip>
                <a:blip r:embed="rId3"/>
              </a:buBlip>
            </a:pPr>
            <a:r>
              <a:rPr lang="en-GB" dirty="0" smtClean="0"/>
              <a:t>Choose a country where target language (French, Spanish or German) spoken. </a:t>
            </a:r>
          </a:p>
          <a:p>
            <a:pPr marL="457200" indent="-457200" eaLnBrk="1" hangingPunct="1">
              <a:lnSpc>
                <a:spcPct val="90000"/>
              </a:lnSpc>
              <a:buBlip>
                <a:blip r:embed="rId3"/>
              </a:buBlip>
            </a:pPr>
            <a:r>
              <a:rPr lang="en-GB" dirty="0" smtClean="0"/>
              <a:t>When </a:t>
            </a:r>
            <a:r>
              <a:rPr lang="en-GB" dirty="0"/>
              <a:t>developing </a:t>
            </a:r>
            <a:r>
              <a:rPr lang="en-GB" dirty="0" smtClean="0"/>
              <a:t>product </a:t>
            </a:r>
            <a:r>
              <a:rPr lang="en-GB" dirty="0"/>
              <a:t>and </a:t>
            </a:r>
            <a:r>
              <a:rPr lang="en-GB" dirty="0" smtClean="0"/>
              <a:t>brand, take </a:t>
            </a:r>
            <a:r>
              <a:rPr lang="en-GB" dirty="0"/>
              <a:t>inspiration from the culture of a country that was competing in the Special </a:t>
            </a:r>
            <a:r>
              <a:rPr lang="en-GB" dirty="0" smtClean="0"/>
              <a:t>Olympics</a:t>
            </a:r>
            <a:r>
              <a:rPr lang="en-GB" dirty="0"/>
              <a:t>. </a:t>
            </a:r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404664"/>
            <a:ext cx="878497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 smtClean="0">
              <a:solidFill>
                <a:srgbClr val="2E3192"/>
              </a:solidFill>
            </a:endParaRPr>
          </a:p>
          <a:p>
            <a:endParaRPr lang="en-GB" sz="3200" dirty="0">
              <a:solidFill>
                <a:srgbClr val="2E3192"/>
              </a:solidFill>
            </a:endParaRPr>
          </a:p>
          <a:p>
            <a:endParaRPr lang="en-GB" sz="3200" dirty="0" smtClean="0">
              <a:solidFill>
                <a:srgbClr val="2E3192"/>
              </a:solidFill>
            </a:endParaRPr>
          </a:p>
          <a:p>
            <a:endParaRPr lang="en-GB" sz="3200" dirty="0">
              <a:solidFill>
                <a:srgbClr val="2E3192"/>
              </a:solidFill>
            </a:endParaRPr>
          </a:p>
          <a:p>
            <a:endParaRPr lang="en-GB" sz="3200" dirty="0" smtClean="0">
              <a:solidFill>
                <a:srgbClr val="2E3192"/>
              </a:solidFill>
            </a:endParaRPr>
          </a:p>
          <a:p>
            <a:endParaRPr lang="en-GB" sz="3200" dirty="0">
              <a:solidFill>
                <a:srgbClr val="2E3192"/>
              </a:solidFill>
            </a:endParaRPr>
          </a:p>
          <a:p>
            <a:endParaRPr lang="en-GB" sz="3200" dirty="0" smtClean="0">
              <a:solidFill>
                <a:srgbClr val="2E3192"/>
              </a:solidFill>
            </a:endParaRPr>
          </a:p>
          <a:p>
            <a:endParaRPr lang="en-GB" sz="3200" dirty="0">
              <a:solidFill>
                <a:srgbClr val="2E3192"/>
              </a:solidFill>
            </a:endParaRPr>
          </a:p>
          <a:p>
            <a:endParaRPr lang="en-GB" sz="3200" dirty="0" smtClean="0">
              <a:solidFill>
                <a:srgbClr val="2E3192"/>
              </a:solidFill>
            </a:endParaRPr>
          </a:p>
          <a:p>
            <a:endParaRPr lang="en-GB" sz="3200" dirty="0">
              <a:solidFill>
                <a:srgbClr val="2E3192"/>
              </a:solidFill>
            </a:endParaRPr>
          </a:p>
          <a:p>
            <a:endParaRPr lang="en-GB" sz="3200" dirty="0" smtClean="0">
              <a:solidFill>
                <a:srgbClr val="2E3192"/>
              </a:solidFill>
            </a:endParaRPr>
          </a:p>
          <a:p>
            <a:endParaRPr lang="en-GB" sz="3200" dirty="0">
              <a:solidFill>
                <a:srgbClr val="2E3192"/>
              </a:solidFill>
            </a:endParaRPr>
          </a:p>
          <a:p>
            <a:endParaRPr lang="en-GB" sz="3200" dirty="0">
              <a:solidFill>
                <a:srgbClr val="2E319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4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990"/>
            <a:ext cx="8229600" cy="1143000"/>
          </a:xfrm>
        </p:spPr>
        <p:txBody>
          <a:bodyPr/>
          <a:lstStyle/>
          <a:p>
            <a:pPr eaLnBrk="1" hangingPunct="1"/>
            <a:endParaRPr lang="en-GB" altLang="en-US" b="1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404664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sz="3200" dirty="0" smtClean="0">
                <a:solidFill>
                  <a:srgbClr val="2E3192"/>
                </a:solidFill>
              </a:rPr>
              <a:t>Form teams (</a:t>
            </a:r>
            <a:r>
              <a:rPr lang="en-GB" sz="3200" dirty="0" err="1" smtClean="0">
                <a:solidFill>
                  <a:srgbClr val="2E3192"/>
                </a:solidFill>
              </a:rPr>
              <a:t>ie</a:t>
            </a:r>
            <a:r>
              <a:rPr lang="en-GB" sz="3200" dirty="0" smtClean="0">
                <a:solidFill>
                  <a:srgbClr val="2E3192"/>
                </a:solidFill>
              </a:rPr>
              <a:t> ’company’)</a:t>
            </a:r>
          </a:p>
          <a:p>
            <a:pPr marL="514350" indent="-514350">
              <a:buAutoNum type="arabicPeriod"/>
            </a:pPr>
            <a:r>
              <a:rPr lang="en-GB" sz="3200" dirty="0" smtClean="0">
                <a:solidFill>
                  <a:srgbClr val="2E3192"/>
                </a:solidFill>
              </a:rPr>
              <a:t>Create company profile (</a:t>
            </a:r>
            <a:r>
              <a:rPr lang="en-GB" sz="3200" dirty="0" err="1" smtClean="0">
                <a:solidFill>
                  <a:srgbClr val="2E3192"/>
                </a:solidFill>
              </a:rPr>
              <a:t>ppt</a:t>
            </a:r>
            <a:r>
              <a:rPr lang="en-GB" sz="3200" dirty="0" smtClean="0">
                <a:solidFill>
                  <a:srgbClr val="2E3192"/>
                </a:solidFill>
              </a:rPr>
              <a:t>) –sharing/delegating</a:t>
            </a:r>
          </a:p>
          <a:p>
            <a:pPr marL="514350" indent="-514350">
              <a:buAutoNum type="arabicPeriod"/>
            </a:pPr>
            <a:r>
              <a:rPr lang="en-GB" sz="3200" dirty="0" smtClean="0">
                <a:solidFill>
                  <a:srgbClr val="2E3192"/>
                </a:solidFill>
              </a:rPr>
              <a:t>Respond to brief – market research, brand development (logo design/slogan/packaging design/labelling), research country of origin and culture, research nutritional content, cost &amp; profit projection, promotion</a:t>
            </a:r>
          </a:p>
          <a:p>
            <a:pPr marL="514350" indent="-514350">
              <a:buAutoNum type="arabicPeriod"/>
            </a:pPr>
            <a:r>
              <a:rPr lang="en-GB" sz="3200" dirty="0" smtClean="0">
                <a:solidFill>
                  <a:srgbClr val="2E3192"/>
                </a:solidFill>
              </a:rPr>
              <a:t>Present ideas on </a:t>
            </a:r>
            <a:r>
              <a:rPr lang="en-GB" sz="3200" dirty="0" err="1" smtClean="0">
                <a:solidFill>
                  <a:srgbClr val="2E3192"/>
                </a:solidFill>
              </a:rPr>
              <a:t>ppt</a:t>
            </a:r>
            <a:endParaRPr lang="en-GB" sz="3200" dirty="0">
              <a:solidFill>
                <a:srgbClr val="2E319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65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99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ea typeface="ＭＳ Ｐゴシック" panose="020B0600070205080204" pitchFamily="34" charset="-128"/>
              </a:rPr>
              <a:t>Results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marL="457200" indent="-457200" eaLnBrk="1" hangingPunct="1">
              <a:lnSpc>
                <a:spcPct val="90000"/>
              </a:lnSpc>
              <a:buBlip>
                <a:blip r:embed="rId3"/>
              </a:buBlip>
            </a:pPr>
            <a:r>
              <a:rPr lang="en-GB" altLang="en-US" dirty="0" smtClean="0">
                <a:ea typeface="ＭＳ Ｐゴシック" panose="020B0600070205080204" pitchFamily="34" charset="-128"/>
              </a:rPr>
              <a:t>Really positive initial response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GB" altLang="en-US" dirty="0">
                <a:ea typeface="ＭＳ Ｐゴシック" panose="020B0600070205080204" pitchFamily="34" charset="-128"/>
              </a:rPr>
              <a:t> </a:t>
            </a:r>
            <a:r>
              <a:rPr lang="en-GB" altLang="en-US" dirty="0" smtClean="0">
                <a:ea typeface="ＭＳ Ｐゴシック" panose="020B0600070205080204" pitchFamily="34" charset="-128"/>
              </a:rPr>
              <a:t>   (34 schools registered!)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GB" altLang="en-US" sz="6000" dirty="0" smtClean="0">
                <a:ea typeface="ＭＳ Ｐゴシック" panose="020B0600070205080204" pitchFamily="34" charset="-128"/>
              </a:rPr>
              <a:t>BUT</a:t>
            </a:r>
          </a:p>
          <a:p>
            <a:pPr marL="457200" indent="-457200" eaLnBrk="1" hangingPunct="1">
              <a:lnSpc>
                <a:spcPct val="90000"/>
              </a:lnSpc>
              <a:buBlip>
                <a:blip r:embed="rId3"/>
              </a:buBlip>
            </a:pPr>
            <a:r>
              <a:rPr lang="en-GB" altLang="en-US" dirty="0" smtClean="0">
                <a:ea typeface="ＭＳ Ｐゴシック" panose="020B0600070205080204" pitchFamily="34" charset="-128"/>
              </a:rPr>
              <a:t>Didn’t translate into entries…</a:t>
            </a:r>
          </a:p>
          <a:p>
            <a:pPr marL="0" indent="0" eaLnBrk="1" hangingPunct="1">
              <a:lnSpc>
                <a:spcPct val="90000"/>
              </a:lnSpc>
            </a:pPr>
            <a:endParaRPr lang="en-GB" altLang="en-US" sz="800" dirty="0" smtClean="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lnSpc>
                <a:spcPct val="90000"/>
              </a:lnSpc>
            </a:pPr>
            <a:r>
              <a:rPr lang="en-GB" altLang="en-US" dirty="0" smtClean="0">
                <a:ea typeface="ＭＳ Ｐゴシック" panose="020B0600070205080204" pitchFamily="34" charset="-128"/>
              </a:rPr>
              <a:t>        </a:t>
            </a:r>
            <a:r>
              <a:rPr lang="en-GB" altLang="en-US" sz="6000" dirty="0" smtClean="0">
                <a:ea typeface="ＭＳ Ｐゴシック" panose="020B0600070205080204" pitchFamily="34" charset="-128"/>
              </a:rPr>
              <a:t>   WHY NOT?</a:t>
            </a:r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85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1358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ea typeface="ＭＳ Ｐゴシック" panose="020B0600070205080204" pitchFamily="34" charset="-128"/>
              </a:rPr>
              <a:t>Feedback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24544" y="980728"/>
            <a:ext cx="9456206" cy="4813995"/>
          </a:xfrm>
        </p:spPr>
        <p:txBody>
          <a:bodyPr/>
          <a:lstStyle/>
          <a:p>
            <a:pPr marL="857250" lvl="1" indent="-457200" eaLnBrk="1" hangingPunct="1">
              <a:lnSpc>
                <a:spcPct val="90000"/>
              </a:lnSpc>
              <a:buNone/>
            </a:pPr>
            <a:r>
              <a:rPr lang="en-GB" i="1" dirty="0"/>
              <a:t>“I love the concepts but am under pressure in particular this year ( we have a weaker cohort)”… </a:t>
            </a:r>
            <a:endParaRPr lang="en-GB" i="1" dirty="0" smtClean="0"/>
          </a:p>
          <a:p>
            <a:pPr marL="857250" lvl="1" indent="-457200" eaLnBrk="1" hangingPunct="1">
              <a:lnSpc>
                <a:spcPct val="90000"/>
              </a:lnSpc>
              <a:buNone/>
            </a:pPr>
            <a:r>
              <a:rPr lang="en-GB" i="1" dirty="0" smtClean="0"/>
              <a:t>“</a:t>
            </a:r>
            <a:r>
              <a:rPr lang="en-GB" i="1" dirty="0"/>
              <a:t>We will not be submitting an entry as we are having a few staffing problems - we would have otherwise have entered, as it looks very interesting and motivating”… </a:t>
            </a:r>
            <a:endParaRPr lang="en-GB" i="1" dirty="0" smtClean="0"/>
          </a:p>
          <a:p>
            <a:pPr marL="857250" lvl="1" indent="-457200" eaLnBrk="1" hangingPunct="1">
              <a:lnSpc>
                <a:spcPct val="90000"/>
              </a:lnSpc>
              <a:buNone/>
            </a:pPr>
            <a:r>
              <a:rPr lang="en-GB" i="1" dirty="0" smtClean="0"/>
              <a:t>“</a:t>
            </a:r>
            <a:r>
              <a:rPr lang="en-GB" i="1" dirty="0"/>
              <a:t>I was hoping we could get together an entry for this but timescales were just too difficult”… </a:t>
            </a:r>
            <a:endParaRPr lang="en-GB" i="1" dirty="0" smtClean="0"/>
          </a:p>
          <a:p>
            <a:pPr marL="857250" lvl="1" indent="-457200" eaLnBrk="1" hangingPunct="1">
              <a:lnSpc>
                <a:spcPct val="90000"/>
              </a:lnSpc>
              <a:buNone/>
            </a:pPr>
            <a:r>
              <a:rPr lang="en-GB" i="1" dirty="0" smtClean="0"/>
              <a:t>“</a:t>
            </a:r>
            <a:r>
              <a:rPr lang="en-GB" i="1" dirty="0"/>
              <a:t>we just didn't get organized in time to run </a:t>
            </a:r>
            <a:r>
              <a:rPr lang="en-GB" i="1" dirty="0" smtClean="0"/>
              <a:t>the </a:t>
            </a:r>
            <a:r>
              <a:rPr lang="en-GB" i="1" dirty="0"/>
              <a:t>project - We had a re-shuffle in the department (lots of teacher absence) and the groups </a:t>
            </a:r>
            <a:r>
              <a:rPr lang="en-GB" i="1" dirty="0" smtClean="0"/>
              <a:t>taking</a:t>
            </a:r>
          </a:p>
          <a:p>
            <a:pPr marL="857250" lvl="1" indent="-457200" eaLnBrk="1" hangingPunct="1">
              <a:lnSpc>
                <a:spcPct val="90000"/>
              </a:lnSpc>
              <a:buNone/>
            </a:pPr>
            <a:r>
              <a:rPr lang="en-GB" i="1" dirty="0"/>
              <a:t> </a:t>
            </a:r>
            <a:r>
              <a:rPr lang="en-GB" i="1" dirty="0" smtClean="0"/>
              <a:t>    </a:t>
            </a:r>
            <a:r>
              <a:rPr lang="en-GB" i="1" dirty="0"/>
              <a:t>part ended up switching around so </a:t>
            </a:r>
            <a:endParaRPr lang="en-GB" i="1" dirty="0" smtClean="0"/>
          </a:p>
          <a:p>
            <a:pPr marL="857250" lvl="1" indent="-457200" eaLnBrk="1" hangingPunct="1">
              <a:lnSpc>
                <a:spcPct val="90000"/>
              </a:lnSpc>
              <a:buNone/>
            </a:pPr>
            <a:r>
              <a:rPr lang="en-GB" i="1" dirty="0"/>
              <a:t> </a:t>
            </a:r>
            <a:r>
              <a:rPr lang="en-GB" i="1" dirty="0" smtClean="0"/>
              <a:t>    I’m </a:t>
            </a:r>
            <a:r>
              <a:rPr lang="en-GB" i="1" dirty="0"/>
              <a:t>afraid it’s fallen through”... </a:t>
            </a:r>
            <a:endParaRPr lang="en-GB" dirty="0"/>
          </a:p>
          <a:p>
            <a:pPr marL="857250" lvl="1" indent="-457200" eaLnBrk="1" hangingPunct="1">
              <a:lnSpc>
                <a:spcPct val="90000"/>
              </a:lnSpc>
              <a:buFontTx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0212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404664"/>
            <a:ext cx="878497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>
              <a:solidFill>
                <a:srgbClr val="2E319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328" y="64886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6CCFF"/>
                </a:solidFill>
              </a:rPr>
              <a:t>Eas</a:t>
            </a:r>
            <a:r>
              <a:rPr lang="en-US" dirty="0" smtClean="0">
                <a:solidFill>
                  <a:srgbClr val="3366FF"/>
                </a:solidFill>
              </a:rPr>
              <a:t>t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11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899592" y="620688"/>
            <a:ext cx="7848872" cy="4320480"/>
          </a:xfrm>
          <a:prstGeom prst="wedgeRoundRectCallout">
            <a:avLst>
              <a:gd name="adj1" fmla="val -49239"/>
              <a:gd name="adj2" fmla="val 8079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99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ea typeface="ＭＳ Ｐゴシック" panose="020B0600070205080204" pitchFamily="34" charset="-128"/>
              </a:rPr>
              <a:t/>
            </a:r>
            <a:br>
              <a:rPr lang="en-GB" altLang="en-US" b="1" dirty="0" smtClean="0">
                <a:ea typeface="ＭＳ Ｐゴシック" panose="020B0600070205080204" pitchFamily="34" charset="-128"/>
              </a:rPr>
            </a:br>
            <a:r>
              <a:rPr lang="en-GB" altLang="en-US" b="1" dirty="0">
                <a:ea typeface="ＭＳ Ｐゴシック" panose="020B0600070205080204" pitchFamily="34" charset="-128"/>
              </a:rPr>
              <a:t/>
            </a:r>
            <a:br>
              <a:rPr lang="en-GB" altLang="en-US" b="1" dirty="0">
                <a:ea typeface="ＭＳ Ｐゴシック" panose="020B0600070205080204" pitchFamily="34" charset="-128"/>
              </a:rPr>
            </a:br>
            <a:r>
              <a:rPr lang="en-GB" altLang="en-US" b="1" dirty="0" smtClean="0">
                <a:ea typeface="ＭＳ Ｐゴシック" panose="020B0600070205080204" pitchFamily="34" charset="-128"/>
              </a:rPr>
              <a:t/>
            </a:r>
            <a:br>
              <a:rPr lang="en-GB" altLang="en-US" b="1" dirty="0" smtClean="0">
                <a:ea typeface="ＭＳ Ｐゴシック" panose="020B0600070205080204" pitchFamily="34" charset="-128"/>
              </a:rPr>
            </a:br>
            <a:endParaRPr lang="en-GB" altLang="en-US" b="1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0"/>
            <a:ext cx="8686800" cy="5290667"/>
          </a:xfrm>
        </p:spPr>
        <p:txBody>
          <a:bodyPr/>
          <a:lstStyle/>
          <a:p>
            <a:pPr marL="857250" lvl="1" indent="-457200" eaLnBrk="1" hangingPunct="1">
              <a:lnSpc>
                <a:spcPct val="90000"/>
              </a:lnSpc>
              <a:buNone/>
            </a:pPr>
            <a:endParaRPr lang="en-GB" sz="4000" dirty="0" smtClean="0"/>
          </a:p>
          <a:p>
            <a:pPr marL="857250" lvl="1" indent="-457200" eaLnBrk="1" hangingPunct="1">
              <a:lnSpc>
                <a:spcPct val="90000"/>
              </a:lnSpc>
              <a:buNone/>
            </a:pPr>
            <a:endParaRPr lang="en-GB" sz="4000" dirty="0"/>
          </a:p>
          <a:p>
            <a:pPr marL="857250" lvl="1" indent="-457200" eaLnBrk="1" hangingPunct="1">
              <a:lnSpc>
                <a:spcPct val="90000"/>
              </a:lnSpc>
              <a:buNone/>
            </a:pPr>
            <a:r>
              <a:rPr lang="en-GB" sz="4000" dirty="0" smtClean="0"/>
              <a:t>“</a:t>
            </a:r>
            <a:r>
              <a:rPr lang="en-GB" sz="4000" dirty="0"/>
              <a:t>I think it is a fantastic project because it is around a topic that I think will engage young people and it includes all kinds of skills that they need to develop”. </a:t>
            </a:r>
            <a:endParaRPr lang="en-GB" altLang="en-US" sz="6000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6148" name="Picture 4" descr="J:\Humanities\LLAS\Routes into Languages\Logos and templates\Logos\HEFCE\HEFCE logo JPEG white 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021388"/>
            <a:ext cx="19002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81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5428</TotalTime>
  <Words>546</Words>
  <Application>Microsoft Office PowerPoint</Application>
  <PresentationFormat>On-screen Show (4:3)</PresentationFormat>
  <Paragraphs>118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ＭＳ Ｐゴシック</vt:lpstr>
      <vt:lpstr>Arial</vt:lpstr>
      <vt:lpstr>Trebuchet MS</vt:lpstr>
      <vt:lpstr>Default Design</vt:lpstr>
      <vt:lpstr>     Routes into Languages                Conference   Coca Cola Language Business Enterprise Project  …and beyond </vt:lpstr>
      <vt:lpstr> </vt:lpstr>
      <vt:lpstr>Coca-Cola Real Business Challenge</vt:lpstr>
      <vt:lpstr>PowerPoint Presentation</vt:lpstr>
      <vt:lpstr>The Task</vt:lpstr>
      <vt:lpstr>PowerPoint Presentation</vt:lpstr>
      <vt:lpstr>Results</vt:lpstr>
      <vt:lpstr>Feedback</vt:lpstr>
      <vt:lpstr>   </vt:lpstr>
      <vt:lpstr>   </vt:lpstr>
      <vt:lpstr>PowerPoint Presentation</vt:lpstr>
      <vt:lpstr>The Language of Business</vt:lpstr>
      <vt:lpstr>PowerPoint Presentation</vt:lpstr>
      <vt:lpstr>Institutional Support</vt:lpstr>
      <vt:lpstr>PowerPoint Presentation</vt:lpstr>
    </vt:vector>
  </TitlesOfParts>
  <Company>UoS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rej</dc:creator>
  <cp:lastModifiedBy>Gallagher-Brett A.</cp:lastModifiedBy>
  <cp:revision>154</cp:revision>
  <cp:lastPrinted>2016-01-27T23:18:06Z</cp:lastPrinted>
  <dcterms:created xsi:type="dcterms:W3CDTF">2009-11-26T19:21:11Z</dcterms:created>
  <dcterms:modified xsi:type="dcterms:W3CDTF">2016-02-04T11:31:42Z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