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338" r:id="rId2"/>
    <p:sldId id="337" r:id="rId3"/>
    <p:sldId id="351" r:id="rId4"/>
    <p:sldId id="359" r:id="rId5"/>
    <p:sldId id="361" r:id="rId6"/>
    <p:sldId id="373" r:id="rId7"/>
    <p:sldId id="368" r:id="rId8"/>
    <p:sldId id="362" r:id="rId9"/>
    <p:sldId id="365" r:id="rId10"/>
    <p:sldId id="262" r:id="rId11"/>
    <p:sldId id="340" r:id="rId12"/>
    <p:sldId id="385" r:id="rId13"/>
    <p:sldId id="367" r:id="rId14"/>
    <p:sldId id="369" r:id="rId15"/>
    <p:sldId id="386" r:id="rId16"/>
    <p:sldId id="358" r:id="rId17"/>
    <p:sldId id="387" r:id="rId18"/>
    <p:sldId id="360" r:id="rId19"/>
    <p:sldId id="357" r:id="rId20"/>
    <p:sldId id="379" r:id="rId21"/>
    <p:sldId id="342" r:id="rId22"/>
    <p:sldId id="388" r:id="rId23"/>
    <p:sldId id="341" r:id="rId24"/>
    <p:sldId id="366" r:id="rId25"/>
    <p:sldId id="364" r:id="rId26"/>
    <p:sldId id="343" r:id="rId27"/>
    <p:sldId id="349" r:id="rId28"/>
    <p:sldId id="344" r:id="rId29"/>
    <p:sldId id="372" r:id="rId30"/>
    <p:sldId id="334" r:id="rId31"/>
    <p:sldId id="346" r:id="rId32"/>
    <p:sldId id="345" r:id="rId33"/>
    <p:sldId id="325" r:id="rId34"/>
    <p:sldId id="326" r:id="rId35"/>
    <p:sldId id="374" r:id="rId36"/>
    <p:sldId id="375" r:id="rId37"/>
    <p:sldId id="363" r:id="rId38"/>
    <p:sldId id="306" r:id="rId39"/>
    <p:sldId id="376" r:id="rId40"/>
    <p:sldId id="378" r:id="rId41"/>
    <p:sldId id="331" r:id="rId42"/>
    <p:sldId id="332" r:id="rId43"/>
    <p:sldId id="380" r:id="rId44"/>
    <p:sldId id="381" r:id="rId45"/>
    <p:sldId id="312" r:id="rId46"/>
    <p:sldId id="382" r:id="rId47"/>
    <p:sldId id="348" r:id="rId48"/>
    <p:sldId id="324" r:id="rId49"/>
    <p:sldId id="383" r:id="rId50"/>
    <p:sldId id="37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HVGAF2VUSwzOpdoRJVbJw==" hashData="NTJWlvDG7DhuzeKoOxqWFWXO1d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986" autoAdjust="0"/>
  </p:normalViewPr>
  <p:slideViewPr>
    <p:cSldViewPr snapToGrid="0" snapToObjects="1">
      <p:cViewPr varScale="1">
        <p:scale>
          <a:sx n="72" d="100"/>
          <a:sy n="72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78E26-3BBC-D24B-80FC-3F65784A0539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888B5-AFFE-104E-850E-7AB74697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8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12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3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6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9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9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5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7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51856" y="1889326"/>
            <a:ext cx="4376018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she wants</a:t>
            </a:r>
          </a:p>
          <a:p>
            <a:pPr algn="ctr"/>
            <a:r>
              <a:rPr lang="x-none" sz="8000" dirty="0">
                <a:solidFill>
                  <a:srgbClr val="558ED5"/>
                </a:solidFill>
              </a:rPr>
              <a:t>הִיא רוֹצָה</a:t>
            </a:r>
            <a:r>
              <a:rPr lang="en-GB" sz="8000" dirty="0">
                <a:solidFill>
                  <a:srgbClr val="558ED5"/>
                </a:solidFill>
              </a:rPr>
              <a:t> </a:t>
            </a:r>
            <a:endParaRPr lang="en-US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80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6472" y="1889326"/>
            <a:ext cx="4786787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you (f sing) 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אַתְ</a:t>
            </a:r>
            <a:r>
              <a:rPr lang="en-GB" sz="8000" dirty="0">
                <a:solidFill>
                  <a:srgbClr val="558ED5"/>
                </a:solidFill>
              </a:rPr>
              <a:t> </a:t>
            </a:r>
            <a:r>
              <a:rPr lang="en-GB" sz="8000" dirty="0" smtClean="0">
                <a:solidFill>
                  <a:srgbClr val="558ED5"/>
                </a:solidFill>
                <a:effectLst/>
              </a:rPr>
              <a:t> 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4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2234" y="1889326"/>
            <a:ext cx="4615263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he drinks</a:t>
            </a:r>
            <a:endParaRPr lang="he-IL" sz="8000" dirty="0">
              <a:solidFill>
                <a:srgbClr val="FF0000"/>
              </a:solidFill>
            </a:endParaRP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הוּא שׁוֹתֶה</a:t>
            </a:r>
            <a:r>
              <a:rPr lang="en-GB" sz="8000" dirty="0">
                <a:solidFill>
                  <a:srgbClr val="558ED5"/>
                </a:solidFill>
              </a:rPr>
              <a:t> 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774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88549" y="1889326"/>
            <a:ext cx="3902631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you (</a:t>
            </a:r>
            <a:r>
              <a:rPr lang="en-GB" sz="8000" dirty="0">
                <a:solidFill>
                  <a:srgbClr val="FF0000"/>
                </a:solidFill>
              </a:rPr>
              <a:t>f</a:t>
            </a:r>
            <a:r>
              <a:rPr lang="en-GB" sz="8000" dirty="0" smtClean="0">
                <a:solidFill>
                  <a:srgbClr val="FF0000"/>
                </a:solidFill>
              </a:rPr>
              <a:t> </a:t>
            </a:r>
            <a:r>
              <a:rPr lang="en-GB" sz="8000" dirty="0" err="1" smtClean="0">
                <a:solidFill>
                  <a:srgbClr val="FF0000"/>
                </a:solidFill>
              </a:rPr>
              <a:t>pl</a:t>
            </a:r>
            <a:r>
              <a:rPr lang="en-GB" sz="8000" dirty="0" smtClean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x-none" sz="8000" dirty="0">
                <a:solidFill>
                  <a:srgbClr val="558ED5"/>
                </a:solidFill>
              </a:rPr>
              <a:t>אַתֶן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r>
              <a:rPr lang="en-GB" sz="8000" dirty="0" smtClean="0">
                <a:solidFill>
                  <a:srgbClr val="558ED5"/>
                </a:solidFill>
              </a:rPr>
              <a:t> </a:t>
            </a:r>
            <a:r>
              <a:rPr lang="en-GB" sz="8000" dirty="0" smtClean="0">
                <a:solidFill>
                  <a:srgbClr val="558ED5"/>
                </a:solidFill>
                <a:effectLst/>
              </a:rPr>
              <a:t> 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1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63626" y="1889326"/>
            <a:ext cx="2752476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>
                <a:solidFill>
                  <a:srgbClr val="FF0000"/>
                </a:solidFill>
              </a:rPr>
              <a:t>w</a:t>
            </a:r>
            <a:r>
              <a:rPr lang="en-GB" sz="8000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x-none" sz="8000" dirty="0">
                <a:solidFill>
                  <a:srgbClr val="558ED5"/>
                </a:solidFill>
              </a:rPr>
              <a:t>אֲנַחְנוּ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r>
              <a:rPr lang="en-GB" sz="8000" dirty="0" smtClean="0">
                <a:solidFill>
                  <a:srgbClr val="558ED5"/>
                </a:solidFill>
              </a:rPr>
              <a:t> </a:t>
            </a:r>
            <a:r>
              <a:rPr lang="en-GB" sz="8000" dirty="0" smtClean="0">
                <a:solidFill>
                  <a:srgbClr val="558ED5"/>
                </a:solidFill>
                <a:effectLst/>
              </a:rPr>
              <a:t> 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55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35197" y="1889326"/>
            <a:ext cx="3209332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they (f) 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הֵ</a:t>
            </a:r>
            <a:r>
              <a:rPr lang="x-none" sz="8000" dirty="0">
                <a:solidFill>
                  <a:srgbClr val="558ED5"/>
                </a:solidFill>
              </a:rPr>
              <a:t>ן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r>
              <a:rPr lang="en-GB" sz="8000" dirty="0" smtClean="0"/>
              <a:t> </a:t>
            </a:r>
            <a:r>
              <a:rPr lang="en-GB" sz="8000" dirty="0" smtClean="0">
                <a:solidFill>
                  <a:srgbClr val="558ED5"/>
                </a:solidFill>
              </a:rPr>
              <a:t> </a:t>
            </a:r>
            <a:r>
              <a:rPr lang="en-GB" sz="8000" dirty="0" smtClean="0">
                <a:solidFill>
                  <a:srgbClr val="558ED5"/>
                </a:solidFill>
                <a:effectLst/>
              </a:rPr>
              <a:t> 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4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85920" y="1889326"/>
            <a:ext cx="4307890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he wants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הוּא רוֹצֶה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11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4332" y="1889326"/>
            <a:ext cx="7585530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The United States</a:t>
            </a:r>
          </a:p>
          <a:p>
            <a:pPr algn="ctr"/>
            <a:r>
              <a:rPr lang="en-GB" sz="8000" dirty="0" err="1" smtClean="0">
                <a:solidFill>
                  <a:srgbClr val="558ED5"/>
                </a:solidFill>
              </a:rPr>
              <a:t>אַרְצוֹת</a:t>
            </a:r>
            <a:r>
              <a:rPr lang="en-GB" sz="8000" dirty="0" smtClean="0">
                <a:solidFill>
                  <a:srgbClr val="558ED5"/>
                </a:solidFill>
              </a:rPr>
              <a:t> </a:t>
            </a:r>
            <a:r>
              <a:rPr lang="en-GB" sz="8000" dirty="0" err="1" smtClean="0">
                <a:solidFill>
                  <a:srgbClr val="558ED5"/>
                </a:solidFill>
              </a:rPr>
              <a:t>הַב</a:t>
            </a:r>
            <a:r>
              <a:rPr lang="en-GB" sz="8000" dirty="0" smtClean="0">
                <a:solidFill>
                  <a:srgbClr val="558ED5"/>
                </a:solidFill>
              </a:rPr>
              <a:t>ְּ</a:t>
            </a:r>
            <a:r>
              <a:rPr lang="en-GB" sz="8000" dirty="0" err="1" smtClean="0">
                <a:solidFill>
                  <a:srgbClr val="558ED5"/>
                </a:solidFill>
              </a:rPr>
              <a:t>רִית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27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55050" y="1889326"/>
            <a:ext cx="4969630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she eats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הִיא א</a:t>
            </a:r>
            <a:r>
              <a:rPr lang="he-IL" sz="8000" dirty="0">
                <a:solidFill>
                  <a:srgbClr val="558ED5"/>
                </a:solidFill>
              </a:rPr>
              <a:t>וֹ</a:t>
            </a:r>
            <a:r>
              <a:rPr lang="x-none" sz="8000" dirty="0">
                <a:solidFill>
                  <a:srgbClr val="558ED5"/>
                </a:solidFill>
              </a:rPr>
              <a:t>כֶלֶת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70534" y="1889326"/>
            <a:ext cx="2993127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Israel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יִשְׂרָאֵל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27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3486" y="1889326"/>
            <a:ext cx="4612758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she drinks</a:t>
            </a:r>
            <a:endParaRPr lang="he-IL" sz="8000" dirty="0">
              <a:solidFill>
                <a:srgbClr val="FF0000"/>
              </a:solidFill>
            </a:endParaRP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הִיא שׁוֹתָה</a:t>
            </a:r>
            <a:r>
              <a:rPr lang="en-GB" sz="8000" dirty="0">
                <a:solidFill>
                  <a:srgbClr val="558ED5"/>
                </a:solidFill>
              </a:rPr>
              <a:t> </a:t>
            </a:r>
            <a:endParaRPr lang="en-US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3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23091" y="1889326"/>
            <a:ext cx="4233548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>
                <a:solidFill>
                  <a:srgbClr val="FF0000"/>
                </a:solidFill>
              </a:rPr>
              <a:t>h</a:t>
            </a:r>
            <a:r>
              <a:rPr lang="en-GB" sz="8000" dirty="0" smtClean="0">
                <a:solidFill>
                  <a:srgbClr val="FF0000"/>
                </a:solidFill>
              </a:rPr>
              <a:t>e eats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הוּא אוכֵל</a:t>
            </a:r>
            <a:r>
              <a:rPr lang="en-GB" sz="8000" dirty="0">
                <a:solidFill>
                  <a:srgbClr val="558ED5"/>
                </a:solidFill>
              </a:rPr>
              <a:t> 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29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34822" y="1889326"/>
            <a:ext cx="3610083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because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כִּי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56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80700" y="1889326"/>
            <a:ext cx="4918331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she learns</a:t>
            </a:r>
            <a:endParaRPr lang="he-IL" sz="8000" dirty="0">
              <a:solidFill>
                <a:srgbClr val="FF0000"/>
              </a:solidFill>
            </a:endParaRPr>
          </a:p>
          <a:p>
            <a:r>
              <a:rPr lang="he-IL" sz="8000" dirty="0">
                <a:solidFill>
                  <a:srgbClr val="558ED5"/>
                </a:solidFill>
              </a:rPr>
              <a:t>הִיא לוֹמֶדֶת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45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84352" y="1889326"/>
            <a:ext cx="3311022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where?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אֵיפֹה</a:t>
            </a:r>
            <a:r>
              <a:rPr lang="en-GB" sz="8000" dirty="0">
                <a:solidFill>
                  <a:srgbClr val="558ED5"/>
                </a:solidFill>
              </a:rPr>
              <a:t>?</a:t>
            </a:r>
          </a:p>
          <a:p>
            <a:pPr algn="ctr"/>
            <a:r>
              <a:rPr lang="en-GB" sz="8000" dirty="0" smtClean="0">
                <a:effectLst/>
              </a:rPr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5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35364" y="1889326"/>
            <a:ext cx="4209002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>
                <a:solidFill>
                  <a:srgbClr val="FF0000"/>
                </a:solidFill>
              </a:rPr>
              <a:t>h</a:t>
            </a:r>
            <a:r>
              <a:rPr lang="en-GB" sz="8000" dirty="0" smtClean="0">
                <a:solidFill>
                  <a:srgbClr val="FF0000"/>
                </a:solidFill>
              </a:rPr>
              <a:t>e learns</a:t>
            </a:r>
            <a:endParaRPr lang="he-IL" sz="8000" dirty="0">
              <a:solidFill>
                <a:srgbClr val="FF0000"/>
              </a:solidFill>
            </a:endParaRP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הוּא לוֹמֵד</a:t>
            </a:r>
            <a:r>
              <a:rPr lang="en-GB" sz="8000" dirty="0">
                <a:solidFill>
                  <a:srgbClr val="558ED5"/>
                </a:solidFill>
              </a:rPr>
              <a:t> 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01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5324" y="1889326"/>
            <a:ext cx="4409080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you (m </a:t>
            </a:r>
            <a:r>
              <a:rPr lang="en-GB" sz="8000" dirty="0" err="1" smtClean="0">
                <a:solidFill>
                  <a:srgbClr val="FF0000"/>
                </a:solidFill>
              </a:rPr>
              <a:t>pl</a:t>
            </a:r>
            <a:r>
              <a:rPr lang="en-GB" sz="8000" dirty="0" smtClean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x-none" sz="8000" dirty="0">
                <a:solidFill>
                  <a:srgbClr val="558ED5"/>
                </a:solidFill>
              </a:rPr>
              <a:t>אַתֶם</a:t>
            </a:r>
            <a:r>
              <a:rPr lang="en-GB" sz="8000" dirty="0">
                <a:solidFill>
                  <a:srgbClr val="558ED5"/>
                </a:solidFill>
              </a:rPr>
              <a:t> </a:t>
            </a:r>
            <a:r>
              <a:rPr lang="en-GB" sz="8000" dirty="0" smtClean="0">
                <a:solidFill>
                  <a:srgbClr val="558ED5"/>
                </a:solidFill>
                <a:effectLst/>
              </a:rPr>
              <a:t> 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53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57298" y="1889326"/>
            <a:ext cx="4419599" cy="3108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tomorrow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מָחָר</a:t>
            </a:r>
            <a:r>
              <a:rPr lang="en-GB" sz="8000" dirty="0">
                <a:solidFill>
                  <a:srgbClr val="558ED5"/>
                </a:solidFill>
              </a:rPr>
              <a:t> 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543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0248" y="1889326"/>
            <a:ext cx="3799234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she lives</a:t>
            </a:r>
            <a:endParaRPr lang="he-IL" sz="8000" dirty="0">
              <a:solidFill>
                <a:srgbClr val="FF0000"/>
              </a:solidFill>
            </a:endParaRPr>
          </a:p>
          <a:p>
            <a:r>
              <a:rPr lang="he-IL" sz="8000" dirty="0">
                <a:solidFill>
                  <a:srgbClr val="558ED5"/>
                </a:solidFill>
              </a:rPr>
              <a:t>הִיא גָרָה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22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31130" y="1889326"/>
            <a:ext cx="5417469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I haven’t got</a:t>
            </a:r>
          </a:p>
          <a:p>
            <a:r>
              <a:rPr lang="he-IL" sz="8000" dirty="0">
                <a:solidFill>
                  <a:srgbClr val="558ED5"/>
                </a:solidFill>
              </a:rPr>
              <a:t>אֵין לִיֹ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280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83853" y="1889326"/>
            <a:ext cx="3312024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he lives</a:t>
            </a:r>
            <a:endParaRPr lang="he-IL" sz="8000" dirty="0">
              <a:solidFill>
                <a:srgbClr val="FF0000"/>
              </a:solidFill>
            </a:endParaRP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הוּא גָר</a:t>
            </a:r>
            <a:r>
              <a:rPr lang="en-GB" sz="8000" dirty="0">
                <a:solidFill>
                  <a:srgbClr val="558ED5"/>
                </a:solidFill>
              </a:rPr>
              <a:t> </a:t>
            </a:r>
            <a:endParaRPr lang="en-US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3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09277" y="1889326"/>
            <a:ext cx="4461177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he speaks</a:t>
            </a:r>
            <a:endParaRPr lang="he-IL" sz="8000" dirty="0">
              <a:solidFill>
                <a:srgbClr val="FF0000"/>
              </a:solidFill>
            </a:endParaRPr>
          </a:p>
          <a:p>
            <a:r>
              <a:rPr lang="x-none" sz="8000" dirty="0">
                <a:solidFill>
                  <a:srgbClr val="558ED5"/>
                </a:solidFill>
              </a:rPr>
              <a:t>הוּא מְדַבֵּר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842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29681" y="1889326"/>
            <a:ext cx="3474829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Hebrew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עִבְרִית</a:t>
            </a:r>
            <a:r>
              <a:rPr lang="en-GB" sz="8000" dirty="0"/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4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55988" y="1889326"/>
            <a:ext cx="2367755" cy="3108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small</a:t>
            </a:r>
          </a:p>
          <a:p>
            <a:pPr algn="ctr"/>
            <a:r>
              <a:rPr lang="he-IL" sz="8000" dirty="0" smtClean="0">
                <a:solidFill>
                  <a:srgbClr val="558ED5"/>
                </a:solidFill>
              </a:rPr>
              <a:t>קָטָן</a:t>
            </a:r>
            <a:r>
              <a:rPr lang="en-GB" sz="8000" dirty="0" smtClean="0"/>
              <a:t> </a:t>
            </a:r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78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81264" y="1889326"/>
            <a:ext cx="5117203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she likes</a:t>
            </a:r>
            <a:endParaRPr lang="he-IL" sz="8000" dirty="0">
              <a:solidFill>
                <a:srgbClr val="FF0000"/>
              </a:solidFill>
            </a:endParaRPr>
          </a:p>
          <a:p>
            <a:r>
              <a:rPr lang="he-IL" sz="8000" dirty="0">
                <a:solidFill>
                  <a:srgbClr val="558ED5"/>
                </a:solidFill>
              </a:rPr>
              <a:t>הִיא אוֹהֶבֶת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0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5928" y="1889326"/>
            <a:ext cx="4407874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he likes</a:t>
            </a:r>
            <a:endParaRPr lang="he-IL" sz="8000" dirty="0">
              <a:solidFill>
                <a:srgbClr val="FF0000"/>
              </a:solidFill>
            </a:endParaRP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הוּא אוֹהֵב</a:t>
            </a:r>
            <a:r>
              <a:rPr lang="en-GB" sz="8000" dirty="0">
                <a:solidFill>
                  <a:srgbClr val="558ED5"/>
                </a:solidFill>
              </a:rPr>
              <a:t> </a:t>
            </a:r>
            <a:endParaRPr lang="en-US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35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56111" y="1889326"/>
            <a:ext cx="2767505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>
                <a:solidFill>
                  <a:srgbClr val="FF0000"/>
                </a:solidFill>
              </a:rPr>
              <a:t>w</a:t>
            </a:r>
            <a:r>
              <a:rPr lang="en-GB" sz="8000" dirty="0" smtClean="0">
                <a:solidFill>
                  <a:srgbClr val="FF0000"/>
                </a:solidFill>
              </a:rPr>
              <a:t>hat?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מָה</a:t>
            </a:r>
            <a:r>
              <a:rPr lang="x-none" sz="8000" dirty="0">
                <a:solidFill>
                  <a:srgbClr val="558ED5"/>
                </a:solidFill>
              </a:rPr>
              <a:t>?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r>
              <a:rPr lang="en-GB" sz="8000" dirty="0" smtClean="0">
                <a:effectLst/>
              </a:rPr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98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57926" y="1889326"/>
            <a:ext cx="2163874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חָדָש</a:t>
            </a:r>
            <a:r>
              <a:rPr lang="x-none" sz="8000" dirty="0"/>
              <a:t>ׁ </a:t>
            </a:r>
            <a:endParaRPr lang="en-GB" sz="8000" dirty="0"/>
          </a:p>
          <a:p>
            <a:pPr algn="ctr"/>
            <a:r>
              <a:rPr lang="en-GB" sz="8000" dirty="0" smtClean="0">
                <a:effectLst/>
              </a:rPr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87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01824" y="1889326"/>
            <a:ext cx="4676080" cy="9264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interesting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מְעַנְיֵן</a:t>
            </a:r>
            <a:endParaRPr lang="en-GB" sz="8000" dirty="0">
              <a:solidFill>
                <a:srgbClr val="558ED5"/>
              </a:solidFill>
            </a:endParaRPr>
          </a:p>
          <a:p>
            <a:r>
              <a:rPr lang="x-none" sz="8000" dirty="0" smtClean="0"/>
              <a:t>ׁ </a:t>
            </a:r>
            <a:endParaRPr lang="en-GB" sz="8000" dirty="0"/>
          </a:p>
          <a:p>
            <a:r>
              <a:rPr lang="x-none" sz="8000" dirty="0" smtClean="0"/>
              <a:t>ׁ </a:t>
            </a:r>
            <a:endParaRPr lang="en-GB" sz="8000" dirty="0"/>
          </a:p>
          <a:p>
            <a:pPr algn="ctr"/>
            <a:r>
              <a:rPr lang="en-GB" sz="8000" dirty="0" smtClean="0">
                <a:effectLst/>
              </a:rPr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09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02762" y="1889326"/>
            <a:ext cx="3674203" cy="9264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boring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מְ</a:t>
            </a:r>
            <a:r>
              <a:rPr lang="he-IL" sz="8000" dirty="0">
                <a:solidFill>
                  <a:srgbClr val="558ED5"/>
                </a:solidFill>
              </a:rPr>
              <a:t>שַׁ</a:t>
            </a:r>
            <a:r>
              <a:rPr lang="x-none" sz="8000" dirty="0">
                <a:solidFill>
                  <a:srgbClr val="558ED5"/>
                </a:solidFill>
              </a:rPr>
              <a:t>עְמֵם</a:t>
            </a:r>
            <a:endParaRPr lang="en-GB" sz="8000" dirty="0">
              <a:solidFill>
                <a:srgbClr val="558ED5"/>
              </a:solidFill>
            </a:endParaRPr>
          </a:p>
          <a:p>
            <a:r>
              <a:rPr lang="x-none" sz="8000" dirty="0" smtClean="0"/>
              <a:t>ׁ </a:t>
            </a:r>
            <a:endParaRPr lang="en-GB" sz="8000" dirty="0"/>
          </a:p>
          <a:p>
            <a:r>
              <a:rPr lang="x-none" sz="8000" dirty="0" smtClean="0"/>
              <a:t>ׁ </a:t>
            </a:r>
            <a:endParaRPr lang="en-GB" sz="8000" dirty="0"/>
          </a:p>
          <a:p>
            <a:pPr algn="ctr"/>
            <a:r>
              <a:rPr lang="en-GB" sz="8000" dirty="0" smtClean="0">
                <a:effectLst/>
              </a:rPr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2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83533" y="1889326"/>
            <a:ext cx="3367128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parents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הוֹרִים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02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17788" y="1889326"/>
            <a:ext cx="2044149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big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גָדוֹל</a:t>
            </a:r>
            <a:r>
              <a:rPr lang="en-GB" sz="8000" dirty="0"/>
              <a:t> </a:t>
            </a:r>
            <a:r>
              <a:rPr lang="en-GB" sz="8000" dirty="0" smtClean="0">
                <a:effectLst/>
              </a:rPr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4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21797" y="1889326"/>
            <a:ext cx="2036134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with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עִם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5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10897" y="1889326"/>
            <a:ext cx="3512400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England</a:t>
            </a:r>
          </a:p>
          <a:p>
            <a:pPr algn="ctr"/>
            <a:r>
              <a:rPr lang="x-none" sz="8000" dirty="0">
                <a:solidFill>
                  <a:srgbClr val="558ED5"/>
                </a:solidFill>
              </a:rPr>
              <a:t>אַנְג</a:t>
            </a:r>
            <a:r>
              <a:rPr lang="he-IL" sz="8000" dirty="0">
                <a:solidFill>
                  <a:srgbClr val="558ED5"/>
                </a:solidFill>
              </a:rPr>
              <a:t>ְ</a:t>
            </a:r>
            <a:r>
              <a:rPr lang="x-none" sz="8000" dirty="0">
                <a:solidFill>
                  <a:srgbClr val="558ED5"/>
                </a:solidFill>
              </a:rPr>
              <a:t>לִיָה</a:t>
            </a:r>
            <a:r>
              <a:rPr lang="en-GB" sz="8000" dirty="0">
                <a:solidFill>
                  <a:srgbClr val="558ED5"/>
                </a:solidFill>
              </a:rPr>
              <a:t> </a:t>
            </a:r>
            <a:endParaRPr lang="en-US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54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2967" y="1889326"/>
            <a:ext cx="1853793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also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גַם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466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6726" y="1889326"/>
            <a:ext cx="4246274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>
                <a:solidFill>
                  <a:srgbClr val="FF0000"/>
                </a:solidFill>
              </a:rPr>
              <a:t>t</a:t>
            </a:r>
            <a:r>
              <a:rPr lang="en-GB" sz="8000" dirty="0" smtClean="0">
                <a:solidFill>
                  <a:srgbClr val="FF0000"/>
                </a:solidFill>
              </a:rPr>
              <a:t>his is (m)</a:t>
            </a:r>
          </a:p>
          <a:p>
            <a:r>
              <a:rPr lang="he-IL" sz="8000" dirty="0">
                <a:solidFill>
                  <a:srgbClr val="558ED5"/>
                </a:solidFill>
              </a:rPr>
              <a:t>זֶה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7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69950" y="1889326"/>
            <a:ext cx="3739826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>
                <a:solidFill>
                  <a:srgbClr val="FF0000"/>
                </a:solidFill>
              </a:rPr>
              <a:t>t</a:t>
            </a:r>
            <a:r>
              <a:rPr lang="en-GB" sz="8000" dirty="0" smtClean="0">
                <a:solidFill>
                  <a:srgbClr val="FF0000"/>
                </a:solidFill>
              </a:rPr>
              <a:t>his is (f)</a:t>
            </a:r>
            <a:endParaRPr lang="en-US" sz="8000" dirty="0" smtClean="0">
              <a:solidFill>
                <a:srgbClr val="FF0000"/>
              </a:solidFill>
            </a:endParaRPr>
          </a:p>
          <a:p>
            <a:r>
              <a:rPr lang="he-IL" sz="8000" dirty="0">
                <a:solidFill>
                  <a:srgbClr val="558ED5"/>
                </a:solidFill>
              </a:rPr>
              <a:t>זֹאת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3" name="Picture 12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9" name="Picture 8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2" name="Picture 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3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40708" y="1889326"/>
            <a:ext cx="2398313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very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מְאוֹד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1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57614" y="1889326"/>
            <a:ext cx="1964500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only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רַק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4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93247" y="1889326"/>
            <a:ext cx="5293236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you (m sing)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אַתָּה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r>
              <a:rPr lang="en-GB" sz="8000" dirty="0" smtClean="0">
                <a:effectLst/>
              </a:rPr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8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66882" y="1889326"/>
            <a:ext cx="2745964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lots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הַרְבֵּה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9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03639" y="1889326"/>
            <a:ext cx="3272450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I’ve got</a:t>
            </a:r>
          </a:p>
          <a:p>
            <a:r>
              <a:rPr lang="he-IL" sz="8000" dirty="0">
                <a:solidFill>
                  <a:srgbClr val="558ED5"/>
                </a:solidFill>
              </a:rPr>
              <a:t>יֵשׁ לִי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2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3136" y="1889326"/>
            <a:ext cx="2473453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who?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מִי?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020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7802" y="1889326"/>
            <a:ext cx="2564123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today</a:t>
            </a:r>
          </a:p>
          <a:p>
            <a:r>
              <a:rPr lang="he-IL" sz="8000" dirty="0">
                <a:solidFill>
                  <a:srgbClr val="558ED5"/>
                </a:solidFill>
              </a:rPr>
              <a:t>הַיוֹ</a:t>
            </a:r>
            <a:r>
              <a:rPr lang="x-none" sz="8000" dirty="0">
                <a:solidFill>
                  <a:srgbClr val="558ED5"/>
                </a:solidFill>
              </a:rPr>
              <a:t>ם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04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67004" y="1889326"/>
            <a:ext cx="4200188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television</a:t>
            </a:r>
          </a:p>
          <a:p>
            <a:r>
              <a:rPr lang="he-IL" sz="8000" dirty="0">
                <a:solidFill>
                  <a:srgbClr val="558ED5"/>
                </a:solidFill>
              </a:rPr>
              <a:t>טֵלֵ</a:t>
            </a:r>
            <a:r>
              <a:rPr lang="x-none" sz="8000" dirty="0">
                <a:solidFill>
                  <a:srgbClr val="558ED5"/>
                </a:solidFill>
              </a:rPr>
              <a:t>וִיזְיָה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0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54358" y="1889326"/>
            <a:ext cx="1971012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but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אֲבָל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52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4612" y="1889326"/>
            <a:ext cx="5170506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she speaks</a:t>
            </a:r>
            <a:endParaRPr lang="he-IL" sz="8000" dirty="0">
              <a:solidFill>
                <a:srgbClr val="FF0000"/>
              </a:solidFill>
            </a:endParaRPr>
          </a:p>
          <a:p>
            <a:r>
              <a:rPr lang="x-none" sz="8000" dirty="0">
                <a:solidFill>
                  <a:srgbClr val="558ED5"/>
                </a:solidFill>
              </a:rPr>
              <a:t>הִיא מְדַבֶּרֶת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12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1973" y="1889326"/>
            <a:ext cx="3715781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they (m) 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הֵ</a:t>
            </a:r>
            <a:r>
              <a:rPr lang="x-none" sz="8000" dirty="0">
                <a:solidFill>
                  <a:srgbClr val="558ED5"/>
                </a:solidFill>
              </a:rPr>
              <a:t>ם</a:t>
            </a:r>
            <a:r>
              <a:rPr lang="en-GB" sz="8000" dirty="0"/>
              <a:t> </a:t>
            </a:r>
            <a:r>
              <a:rPr lang="en-GB" sz="8000" dirty="0" smtClean="0">
                <a:solidFill>
                  <a:srgbClr val="558ED5"/>
                </a:solidFill>
              </a:rPr>
              <a:t> </a:t>
            </a:r>
            <a:r>
              <a:rPr lang="en-GB" sz="8000" dirty="0" smtClean="0">
                <a:solidFill>
                  <a:srgbClr val="558ED5"/>
                </a:solidFill>
                <a:effectLst/>
              </a:rPr>
              <a:t> 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8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8493" y="1889326"/>
            <a:ext cx="3677208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family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מִשְׁפָּחָה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07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79087" y="1889326"/>
            <a:ext cx="2776020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now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עַכְשָׁיו</a:t>
            </a:r>
            <a:endParaRPr lang="en-GB" sz="8000" dirty="0">
              <a:solidFill>
                <a:srgbClr val="558ED5"/>
              </a:solidFill>
            </a:endParaRPr>
          </a:p>
          <a:p>
            <a:r>
              <a:rPr lang="en-GB" sz="8000" dirty="0" smtClean="0">
                <a:solidFill>
                  <a:srgbClr val="558ED5"/>
                </a:solidFill>
              </a:rPr>
              <a:t> 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90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344</Words>
  <Application>Microsoft Macintosh PowerPoint</Application>
  <PresentationFormat>On-screen Show (4:3)</PresentationFormat>
  <Paragraphs>341</Paragraphs>
  <Slides>50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Anglia Ruskin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Vice Chancellor </dc:creator>
  <cp:lastModifiedBy>Sarah  Schechter</cp:lastModifiedBy>
  <cp:revision>35</cp:revision>
  <dcterms:created xsi:type="dcterms:W3CDTF">2012-12-11T09:44:51Z</dcterms:created>
  <dcterms:modified xsi:type="dcterms:W3CDTF">2017-11-16T09:41:25Z</dcterms:modified>
</cp:coreProperties>
</file>