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25" r:id="rId2"/>
    <p:sldId id="333" r:id="rId3"/>
    <p:sldId id="329" r:id="rId4"/>
    <p:sldId id="262" r:id="rId5"/>
    <p:sldId id="357" r:id="rId6"/>
    <p:sldId id="354" r:id="rId7"/>
    <p:sldId id="341" r:id="rId8"/>
    <p:sldId id="358" r:id="rId9"/>
    <p:sldId id="306" r:id="rId10"/>
    <p:sldId id="339" r:id="rId11"/>
    <p:sldId id="334" r:id="rId12"/>
    <p:sldId id="331" r:id="rId13"/>
    <p:sldId id="356" r:id="rId14"/>
    <p:sldId id="298" r:id="rId15"/>
    <p:sldId id="314" r:id="rId16"/>
    <p:sldId id="348" r:id="rId17"/>
    <p:sldId id="351" r:id="rId18"/>
    <p:sldId id="315" r:id="rId19"/>
    <p:sldId id="336" r:id="rId20"/>
    <p:sldId id="332" r:id="rId21"/>
    <p:sldId id="355" r:id="rId22"/>
    <p:sldId id="256" r:id="rId23"/>
    <p:sldId id="330" r:id="rId24"/>
    <p:sldId id="312" r:id="rId25"/>
    <p:sldId id="326" r:id="rId26"/>
    <p:sldId id="335" r:id="rId27"/>
    <p:sldId id="324" r:id="rId28"/>
    <p:sldId id="347" r:id="rId29"/>
    <p:sldId id="349" r:id="rId30"/>
    <p:sldId id="33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HVGAF2VUSwzOpdoRJVbJw==" hashData="NTJWlvDG7DhuzeKoOxqWFWXO1d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986" autoAdjust="0"/>
  </p:normalViewPr>
  <p:slideViewPr>
    <p:cSldViewPr snapToGrid="0" snapToObjects="1">
      <p:cViewPr varScale="1">
        <p:scale>
          <a:sx n="67" d="100"/>
          <a:sy n="67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8E26-3BBC-D24B-80FC-3F65784A053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888B5-AFFE-104E-850E-7AB74697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88B5-AFFE-104E-850E-7AB74697DB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D595-F8CC-8F45-A1EB-2A54793066E8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7D73-BB44-4149-B3E2-1EB98174D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6111" y="1889326"/>
            <a:ext cx="2767505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w</a:t>
            </a:r>
            <a:r>
              <a:rPr lang="en-GB" sz="8000" dirty="0" smtClean="0">
                <a:solidFill>
                  <a:srgbClr val="FF0000"/>
                </a:solidFill>
              </a:rPr>
              <a:t>hat?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מָה</a:t>
            </a:r>
            <a:r>
              <a:rPr lang="x-none" sz="8000" dirty="0">
                <a:solidFill>
                  <a:srgbClr val="558ED5"/>
                </a:solidFill>
              </a:rPr>
              <a:t>?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9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8673" y="1889326"/>
            <a:ext cx="1902384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she</a:t>
            </a:r>
            <a:endParaRPr lang="he-IL" sz="8000" dirty="0" smtClean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הִיא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4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55988" y="1889326"/>
            <a:ext cx="2367755" cy="3108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s</a:t>
            </a:r>
            <a:r>
              <a:rPr lang="en-GB" sz="8000" dirty="0" smtClean="0">
                <a:solidFill>
                  <a:srgbClr val="FF0000"/>
                </a:solidFill>
              </a:rPr>
              <a:t>mall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קָטָן</a:t>
            </a:r>
            <a:r>
              <a:rPr lang="en-GB" sz="8000" dirty="0"/>
              <a:t> </a:t>
            </a:r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8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6726" y="1889326"/>
            <a:ext cx="4246274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t</a:t>
            </a:r>
            <a:r>
              <a:rPr lang="en-GB" sz="8000" dirty="0" smtClean="0">
                <a:solidFill>
                  <a:srgbClr val="FF0000"/>
                </a:solidFill>
              </a:rPr>
              <a:t>his is (m)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זֶה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7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1961" y="1889326"/>
            <a:ext cx="1595809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</a:t>
            </a:r>
            <a:endParaRPr lang="he-IL" sz="8000" dirty="0" smtClean="0">
              <a:solidFill>
                <a:srgbClr val="FF0000"/>
              </a:solidFill>
            </a:endParaRP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אֲנִי</a:t>
            </a:r>
            <a:r>
              <a:rPr lang="en-GB" sz="8000" dirty="0"/>
              <a:t> </a:t>
            </a:r>
            <a:r>
              <a:rPr lang="en-GB" sz="8000" dirty="0" smtClean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6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3002" y="1889326"/>
            <a:ext cx="4593722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birthday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יוֹם הוּלֶדֶת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1502" y="1889326"/>
            <a:ext cx="261672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sister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אָחוֹת</a:t>
            </a:r>
            <a:r>
              <a:rPr lang="en-GB" sz="8000" dirty="0"/>
              <a:t> </a:t>
            </a:r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4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3639" y="1889326"/>
            <a:ext cx="3272450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I’ve got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יֵשׁ לִי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2918" y="1889326"/>
            <a:ext cx="3488355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please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בְּבַ</a:t>
            </a:r>
            <a:r>
              <a:rPr lang="he-IL" sz="8000" dirty="0">
                <a:solidFill>
                  <a:srgbClr val="558ED5"/>
                </a:solidFill>
              </a:rPr>
              <a:t>קָ</a:t>
            </a:r>
            <a:r>
              <a:rPr lang="x-none" sz="8000" dirty="0">
                <a:solidFill>
                  <a:srgbClr val="558ED5"/>
                </a:solidFill>
              </a:rPr>
              <a:t>שָׁה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3293" y="1889326"/>
            <a:ext cx="3373139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brother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אָח</a:t>
            </a:r>
            <a:r>
              <a:rPr lang="en-GB" sz="8000" dirty="0"/>
              <a:t> </a:t>
            </a:r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7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047" y="1889326"/>
            <a:ext cx="390563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grandma</a:t>
            </a:r>
          </a:p>
          <a:p>
            <a:pPr algn="ctr"/>
            <a:r>
              <a:rPr lang="he-IL" sz="8000" dirty="0" smtClean="0">
                <a:solidFill>
                  <a:srgbClr val="558ED5"/>
                </a:solidFill>
              </a:rPr>
              <a:t>סבתא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3523" y="1889326"/>
            <a:ext cx="4732686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See you!</a:t>
            </a:r>
          </a:p>
          <a:p>
            <a:pPr algn="ctr"/>
            <a:r>
              <a:rPr lang="he-IL" sz="8000" dirty="0" smtClean="0">
                <a:solidFill>
                  <a:srgbClr val="558ED5"/>
                </a:solidFill>
              </a:rPr>
              <a:t>לְהִתְרָאוֹת</a:t>
            </a:r>
            <a:r>
              <a:rPr lang="en-GB" sz="8000" dirty="0" smtClean="0">
                <a:solidFill>
                  <a:srgbClr val="558ED5"/>
                </a:solidFill>
              </a:rPr>
              <a:t>!</a:t>
            </a:r>
            <a:r>
              <a:rPr lang="en-GB" sz="8000" dirty="0" smtClean="0"/>
              <a:t> </a:t>
            </a:r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8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9950" y="1889326"/>
            <a:ext cx="3739826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t</a:t>
            </a:r>
            <a:r>
              <a:rPr lang="en-GB" sz="8000" dirty="0" smtClean="0">
                <a:solidFill>
                  <a:srgbClr val="FF0000"/>
                </a:solidFill>
              </a:rPr>
              <a:t>his is (f)</a:t>
            </a:r>
            <a:endParaRPr lang="en-US" sz="8000" dirty="0" smtClean="0">
              <a:solidFill>
                <a:srgbClr val="FF0000"/>
              </a:solidFill>
            </a:endParaRPr>
          </a:p>
          <a:p>
            <a:r>
              <a:rPr lang="he-IL" sz="8000" dirty="0">
                <a:solidFill>
                  <a:srgbClr val="558ED5"/>
                </a:solidFill>
              </a:rPr>
              <a:t>זֹאת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3" name="Picture 12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9" name="Picture 8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2" name="Picture 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3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7420" y="1889326"/>
            <a:ext cx="1904889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</a:t>
            </a:r>
            <a:endParaRPr lang="he-IL" sz="8000" dirty="0" smtClean="0">
              <a:solidFill>
                <a:srgbClr val="FF0000"/>
              </a:solidFill>
            </a:endParaRPr>
          </a:p>
          <a:p>
            <a:pPr algn="ctr"/>
            <a:r>
              <a:rPr lang="he-IL" sz="8000" dirty="0" smtClean="0">
                <a:solidFill>
                  <a:srgbClr val="558ED5"/>
                </a:solidFill>
              </a:rPr>
              <a:t>הוּא</a:t>
            </a:r>
            <a:r>
              <a:rPr lang="en-GB" sz="8000" dirty="0" smtClean="0"/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8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9841" y="1889326"/>
            <a:ext cx="6260047" cy="557075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hello/goodbye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שָׁלוֹם</a:t>
            </a:r>
            <a:r>
              <a:rPr lang="en-GB" sz="8000" dirty="0"/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5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58490" y="1889326"/>
            <a:ext cx="2362746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mum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אִמָא</a:t>
            </a:r>
            <a:r>
              <a:rPr lang="en-GB" sz="8000" dirty="0"/>
              <a:t> </a:t>
            </a:r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6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3626" y="1889326"/>
            <a:ext cx="2752476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we</a:t>
            </a:r>
          </a:p>
          <a:p>
            <a:r>
              <a:rPr lang="x-none" sz="8000" dirty="0">
                <a:solidFill>
                  <a:srgbClr val="558ED5"/>
                </a:solidFill>
              </a:rPr>
              <a:t>אֲנַחְנוּ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3137" y="1889326"/>
            <a:ext cx="2473453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w</a:t>
            </a:r>
            <a:r>
              <a:rPr lang="en-GB" sz="8000" dirty="0" smtClean="0">
                <a:solidFill>
                  <a:srgbClr val="FF0000"/>
                </a:solidFill>
              </a:rPr>
              <a:t>ho?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מִי</a:t>
            </a:r>
            <a:r>
              <a:rPr lang="x-none" sz="8000" dirty="0">
                <a:solidFill>
                  <a:srgbClr val="558ED5"/>
                </a:solidFill>
              </a:rPr>
              <a:t>?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7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7310" y="1889326"/>
            <a:ext cx="3625111" cy="3108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grandpa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סַבָּא</a:t>
            </a:r>
            <a:r>
              <a:rPr lang="en-GB" sz="8000" dirty="0"/>
              <a:t> </a:t>
            </a:r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4352" y="1889326"/>
            <a:ext cx="3311022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w</a:t>
            </a:r>
            <a:r>
              <a:rPr lang="en-GB" sz="8000" dirty="0" smtClean="0">
                <a:solidFill>
                  <a:srgbClr val="FF0000"/>
                </a:solidFill>
              </a:rPr>
              <a:t>here?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אֵיפֹה?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2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3775" y="1889326"/>
            <a:ext cx="1792177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my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שֶׁלִי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3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1130" y="1889326"/>
            <a:ext cx="5417469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I haven’t got</a:t>
            </a:r>
          </a:p>
          <a:p>
            <a:r>
              <a:rPr lang="he-IL" sz="8000" dirty="0">
                <a:solidFill>
                  <a:srgbClr val="558ED5"/>
                </a:solidFill>
              </a:rPr>
              <a:t>אֵין לִיֹ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8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6999" y="1889326"/>
            <a:ext cx="2085727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dad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אַבָּא</a:t>
            </a:r>
            <a:r>
              <a:rPr lang="en-GB" sz="8000" dirty="0"/>
              <a:t> </a:t>
            </a:r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7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3792" y="1889326"/>
            <a:ext cx="5512146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t</a:t>
            </a:r>
            <a:r>
              <a:rPr lang="en-GB" sz="8000" dirty="0" smtClean="0">
                <a:solidFill>
                  <a:srgbClr val="FF0000"/>
                </a:solidFill>
              </a:rPr>
              <a:t>welve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שְׁתֵים עֶשׂ</a:t>
            </a:r>
            <a:r>
              <a:rPr lang="he-IL" sz="8000" dirty="0">
                <a:solidFill>
                  <a:srgbClr val="558ED5"/>
                </a:solidFill>
              </a:rPr>
              <a:t>ְ</a:t>
            </a:r>
            <a:r>
              <a:rPr lang="x-none" sz="8000" dirty="0">
                <a:solidFill>
                  <a:srgbClr val="558ED5"/>
                </a:solidFill>
              </a:rPr>
              <a:t>רֵה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0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7406" y="1889326"/>
            <a:ext cx="5124921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eleven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אַחַת עֶש</a:t>
            </a:r>
            <a:r>
              <a:rPr lang="he-IL" sz="8000" dirty="0">
                <a:solidFill>
                  <a:srgbClr val="558ED5"/>
                </a:solidFill>
              </a:rPr>
              <a:t>ְ</a:t>
            </a:r>
            <a:r>
              <a:rPr lang="x-none" sz="8000" dirty="0">
                <a:solidFill>
                  <a:srgbClr val="558ED5"/>
                </a:solidFill>
              </a:rPr>
              <a:t>ׂרֵה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r>
              <a:rPr lang="he-IL" sz="8000" dirty="0" smtClean="0">
                <a:solidFill>
                  <a:srgbClr val="558ED5"/>
                </a:solidFill>
              </a:rPr>
              <a:t>ְ</a:t>
            </a:r>
            <a:r>
              <a:rPr lang="en-GB" sz="8000" dirty="0" smtClean="0">
                <a:solidFill>
                  <a:srgbClr val="558ED5"/>
                </a:solidFill>
              </a:rPr>
              <a:t> </a:t>
            </a:r>
            <a:r>
              <a:rPr lang="en-GB" sz="8000" dirty="0" smtClean="0">
                <a:solidFill>
                  <a:srgbClr val="558ED5"/>
                </a:solidFill>
                <a:effectLst/>
              </a:rPr>
              <a:t> </a:t>
            </a:r>
            <a:endParaRPr lang="en-US" sz="8000" dirty="0" smtClean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6894" y="1889326"/>
            <a:ext cx="1665941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son</a:t>
            </a:r>
            <a:endParaRPr lang="he-IL" sz="8000" dirty="0">
              <a:solidFill>
                <a:srgbClr val="FF0000"/>
              </a:solidFill>
            </a:endParaRP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בֶּן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  <a:endParaRPr lang="en-US" dirty="0">
              <a:solidFill>
                <a:srgbClr val="558ED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3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2303" y="1889326"/>
            <a:ext cx="6035126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g</a:t>
            </a:r>
            <a:r>
              <a:rPr lang="en-GB" sz="8000" dirty="0" smtClean="0">
                <a:solidFill>
                  <a:srgbClr val="FF0000"/>
                </a:solidFill>
              </a:rPr>
              <a:t>ood morning</a:t>
            </a:r>
          </a:p>
          <a:p>
            <a:pPr algn="ctr"/>
            <a:r>
              <a:rPr lang="he-IL" sz="8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בּוֹקֶר טוֹב</a:t>
            </a:r>
            <a:r>
              <a:rPr lang="en-GB" sz="8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8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7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5970" y="1889326"/>
            <a:ext cx="3987790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daughter</a:t>
            </a:r>
            <a:endParaRPr lang="he-IL" sz="8000" dirty="0">
              <a:solidFill>
                <a:srgbClr val="FF0000"/>
              </a:solidFill>
            </a:endParaRPr>
          </a:p>
          <a:p>
            <a:r>
              <a:rPr lang="x-none" sz="8000" dirty="0">
                <a:solidFill>
                  <a:srgbClr val="558ED5"/>
                </a:solidFill>
              </a:rPr>
              <a:t>בַּת</a:t>
            </a:r>
            <a:endParaRPr lang="en-GB" sz="8000" dirty="0">
              <a:solidFill>
                <a:srgbClr val="558ED5"/>
              </a:solidFill>
            </a:endParaRP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1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6870" y="1889326"/>
            <a:ext cx="4340451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>
                <a:solidFill>
                  <a:srgbClr val="FF0000"/>
                </a:solidFill>
              </a:rPr>
              <a:t>t</a:t>
            </a:r>
            <a:r>
              <a:rPr lang="en-GB" sz="8000" dirty="0" smtClean="0">
                <a:solidFill>
                  <a:srgbClr val="FF0000"/>
                </a:solidFill>
              </a:rPr>
              <a:t>hank you</a:t>
            </a:r>
          </a:p>
          <a:p>
            <a:pPr algn="ctr"/>
            <a:r>
              <a:rPr lang="x-none" sz="8000" dirty="0">
                <a:solidFill>
                  <a:srgbClr val="558ED5"/>
                </a:solidFill>
              </a:rPr>
              <a:t>תּוֹד</a:t>
            </a:r>
            <a:r>
              <a:rPr lang="he-IL" sz="8000" dirty="0">
                <a:solidFill>
                  <a:srgbClr val="558ED5"/>
                </a:solidFill>
              </a:rPr>
              <a:t>ָ</a:t>
            </a:r>
            <a:r>
              <a:rPr lang="x-none" sz="8000" dirty="0">
                <a:solidFill>
                  <a:srgbClr val="558ED5"/>
                </a:solidFill>
              </a:rPr>
              <a:t>ה</a:t>
            </a:r>
            <a:r>
              <a:rPr lang="en-GB" sz="8000" dirty="0">
                <a:solidFill>
                  <a:srgbClr val="558ED5"/>
                </a:solidFill>
              </a:rPr>
              <a:t> </a:t>
            </a:r>
            <a:endParaRPr lang="en-US" sz="8000" dirty="0">
              <a:solidFill>
                <a:srgbClr val="558ED5"/>
              </a:solidFill>
            </a:endParaRPr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9" name="Picture 8" descr="cvc logo new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0" name="Picture 9" descr="voyager new with blend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1" name="Picture 10" descr="PAJ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8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226786"/>
            <a:ext cx="18796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7788" y="1889326"/>
            <a:ext cx="2044149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big</a:t>
            </a:r>
          </a:p>
          <a:p>
            <a:pPr algn="ctr"/>
            <a:r>
              <a:rPr lang="he-IL" sz="8000" dirty="0">
                <a:solidFill>
                  <a:srgbClr val="558ED5"/>
                </a:solidFill>
              </a:rPr>
              <a:t>גָדוֹל</a:t>
            </a:r>
            <a:r>
              <a:rPr lang="en-GB" sz="8000" dirty="0"/>
              <a:t> </a:t>
            </a:r>
            <a:r>
              <a:rPr lang="en-GB" sz="8000" dirty="0" smtClean="0">
                <a:effectLst/>
              </a:rPr>
              <a:t> </a:t>
            </a:r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526595"/>
            <a:ext cx="1509487" cy="13627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457" y="5637886"/>
            <a:ext cx="8650223" cy="1004215"/>
            <a:chOff x="210457" y="5637886"/>
            <a:chExt cx="8650223" cy="1004215"/>
          </a:xfrm>
        </p:grpSpPr>
        <p:pic>
          <p:nvPicPr>
            <p:cNvPr id="10" name="Picture 9" descr="cvc logo new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" y="5760621"/>
              <a:ext cx="881480" cy="881480"/>
            </a:xfrm>
            <a:prstGeom prst="rect">
              <a:avLst/>
            </a:prstGeom>
          </p:spPr>
        </p:pic>
        <p:pic>
          <p:nvPicPr>
            <p:cNvPr id="11" name="Picture 10" descr="voyager new with blend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31" y="5637886"/>
              <a:ext cx="1660969" cy="861666"/>
            </a:xfrm>
            <a:prstGeom prst="rect">
              <a:avLst/>
            </a:prstGeom>
          </p:spPr>
        </p:pic>
        <p:pic>
          <p:nvPicPr>
            <p:cNvPr id="12" name="Picture 11" descr="PAJ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405" y="5760620"/>
              <a:ext cx="1046275" cy="73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184</Words>
  <Application>Microsoft Macintosh PowerPoint</Application>
  <PresentationFormat>On-screen Show (4:3)</PresentationFormat>
  <Paragraphs>192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Anglia Ruskin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Vice Chancellor </dc:creator>
  <cp:lastModifiedBy>Sarah  Schechter</cp:lastModifiedBy>
  <cp:revision>27</cp:revision>
  <dcterms:created xsi:type="dcterms:W3CDTF">2012-12-11T09:44:51Z</dcterms:created>
  <dcterms:modified xsi:type="dcterms:W3CDTF">2017-11-16T09:35:48Z</dcterms:modified>
</cp:coreProperties>
</file>